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3" r:id="rId2"/>
    <p:sldId id="257" r:id="rId3"/>
    <p:sldId id="280" r:id="rId4"/>
    <p:sldId id="278" r:id="rId5"/>
    <p:sldId id="281" r:id="rId6"/>
    <p:sldId id="282" r:id="rId7"/>
    <p:sldId id="283" r:id="rId8"/>
    <p:sldId id="269" r:id="rId9"/>
    <p:sldId id="276" r:id="rId10"/>
    <p:sldId id="271" r:id="rId11"/>
    <p:sldId id="272" r:id="rId12"/>
    <p:sldId id="284" r:id="rId13"/>
    <p:sldId id="274" r:id="rId14"/>
    <p:sldId id="285" r:id="rId15"/>
    <p:sldId id="286" r:id="rId16"/>
    <p:sldId id="287" r:id="rId17"/>
    <p:sldId id="261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E0B4"/>
    <a:srgbClr val="EBF1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41" autoAdjust="0"/>
    <p:restoredTop sz="80074" autoAdjust="0"/>
  </p:normalViewPr>
  <p:slideViewPr>
    <p:cSldViewPr snapToGrid="0">
      <p:cViewPr varScale="1">
        <p:scale>
          <a:sx n="68" d="100"/>
          <a:sy n="68" d="100"/>
        </p:scale>
        <p:origin x="845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39" units="cm"/>
          <inkml:channel name="Y" type="integer" max="2159" units="cm"/>
          <inkml:channel name="T" type="integer" max="2.14748E9" units="dev"/>
        </inkml:traceFormat>
        <inkml:channelProperties>
          <inkml:channelProperty channel="X" name="resolution" value="138.84268" units="1/cm"/>
          <inkml:channelProperty channel="Y" name="resolution" value="130.06024" units="1/cm"/>
          <inkml:channelProperty channel="T" name="resolution" value="1" units="1/dev"/>
        </inkml:channelProperties>
      </inkml:inkSource>
      <inkml:timestamp xml:id="ts0" timeString="2019-05-24T09:43:42.204"/>
    </inkml:context>
    <inkml:brush xml:id="br0">
      <inkml:brushProperty name="width" value="0.035" units="cm"/>
      <inkml:brushProperty name="height" value="0.035" units="cm"/>
      <inkml:brushProperty name="color" value="#0070C0"/>
      <inkml:brushProperty name="fitToCurve" value="1"/>
    </inkml:brush>
  </inkml:definitions>
  <inkml:trace contextRef="#ctx0" brushRef="#br0">0 0 0,'0'0'16,"0"0"-16,0 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76" units="cm"/>
          <inkml:channel name="Y" type="integer" max="16524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66.66663" units="1/cm"/>
          <inkml:channelProperty channel="Y" name="resolution" value="1000.242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5-24T09:43:42.205"/>
    </inkml:context>
    <inkml:brush xml:id="br0">
      <inkml:brushProperty name="width" value="0.05" units="cm"/>
      <inkml:brushProperty name="height" value="0.05" units="cm"/>
      <inkml:brushProperty name="fitToCurve" value="1"/>
    </inkml:brush>
  </inkml:definitions>
  <inkml:trace contextRef="#ctx0" brushRef="#br0">0 2 2 0,'4'0'7'0,"1"0"-5"16,4 0 1-16,-1-2-10 0,2 5 1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76" units="cm"/>
          <inkml:channel name="Y" type="integer" max="16524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66.66663" units="1/cm"/>
          <inkml:channelProperty channel="Y" name="resolution" value="1000.242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5-24T09:43:42.206"/>
    </inkml:context>
    <inkml:brush xml:id="br0">
      <inkml:brushProperty name="width" value="0.035" units="cm"/>
      <inkml:brushProperty name="height" value="0.035" units="cm"/>
      <inkml:brushProperty name="color" value="#3165BB"/>
      <inkml:brushProperty name="fitToCurve" value="1"/>
    </inkml:brush>
  </inkml:definitions>
  <inkml:trace contextRef="#ctx0" brushRef="#br0">1 22 102 0,'0'-2'203'16,"0"-3"29"-16,-2 0-34 0,6 1-128 16,-2 1-6-16,-2 2-24 0,2-1-6 15,-1 2-6-15,1 0-13 0,-1 0-6 0,-1 0-4 16,0 2-3-16,0 1 1 0,0 0-2 0,2 0-5 15,-4 2-3-15,2-1-9 0,-1-1-13 0,1 3-24 16,1-3-41-16,1 2-41 0,2-1-79 0,-6-6-69 16</inkml:trace>
</inkml:ink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74E01-79EA-40DE-BF9E-B6C3C6373CD5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8D87AA-D5E9-468F-9BEB-E53C64DC1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593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7077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역할분담에 대해 말씀드리고 발표를 마무리하겠습니다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말씀드렸다싶이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저희는 기본기능과 추가기능의 코드 작성을 나누었고 아이디어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작성한 코드 검토역할을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나누기로했습니다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68494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역할분담에 대해 말씀드리고 발표를 마무리하겠습니다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말씀드렸다싶이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저희는 기본기능과 추가기능의 코드 작성을 나누었고 아이디어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작성한 코드 검토역할을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나누기로했습니다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21086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역할분담에 대해 말씀드리고 발표를 마무리하겠습니다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말씀드렸다싶이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저희는 기본기능과 추가기능의 코드 작성을 나누었고 아이디어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작성한 코드 검토역할을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나누기로했습니다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7706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역할분담에 대해 말씀드리고 발표를 마무리하겠습니다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말씀드렸다싶이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저희는 기본기능과 추가기능의 코드 작성을 나누었고 아이디어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작성한 코드 검토역할을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나누기로했습니다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0297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역할분담에 대해 말씀드리고 발표를 마무리하겠습니다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말씀드렸다싶이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저희는 기본기능과 추가기능의 코드 작성을 나누었고 아이디어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작성한 코드 검토역할을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나누기로했습니다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65464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역할분담에 대해 말씀드리고 발표를 마무리하겠습니다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말씀드렸다싶이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저희는 기본기능과 추가기능의 코드 작성을 나누었고 아이디어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작성한 코드 검토역할을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나누기로했습니다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6274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이상으로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</a:t>
            </a:r>
            <a:r>
              <a:rPr lang="ko-KR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조 중간발표였습니다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207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저희의 목적은 시간을 표시하는 기본기능이 갖춰진 초 시계 설계입니다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생각한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부가기능몇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개를 추가하는 것입니다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시스템 설명으로 바로 넘어가겠습니다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3705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저희의 목적은 시간을 표시하는 기본기능이 갖춰진 초 시계 설계입니다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생각한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부가기능몇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개를 추가하는 것입니다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시스템 설명으로 바로 넘어가겠습니다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93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포트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부터 저희의 하드웨어 시스템에 대해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설명해드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려보자면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RA0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부터 차례대로 스위치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1,2,3,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부저를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달았구여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포트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RB0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부터 차례대로 세그먼트의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DIGIT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선택 단자인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COM1,2,3,4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LED2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번을 달았습니다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포트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에는 그동안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해왔던대로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RC7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세그먼트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달고 시계방향으로 쭉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까지 연결했습니다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나머지는 교수님이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올려주신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피피티와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같으니 생략하겠습니다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8731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다음으로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저희가 생각한 추가기능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첫번째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기본기능에서 시간과 분을 표시할 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디지트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초마다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깜빡거리게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해서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초를 표시하는 기능을 추가할 것입니다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스탑워치와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타이머 기능구현을 계획했습니다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스탑워치는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활용할 생각입니다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어떻게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돌아가냐면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처음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눌렀을 때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스탑워치가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초기화 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 한 번 눌렀을 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스탑워치가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시작하고 또 한 번 눌렀을 땐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스탑워치를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정지 시킵니다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여기서 한 번 더 누르면 기본기능인 시계로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돌아갑겁니다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타이머는 스위치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활용할 겁니다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처음 스위치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누르면 타이머가 초기화되고요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저희가 생각한 타이머는 분과 초를 설정할 수 있는 타이머기에 바로 분부터 설정합니다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시간설정은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이용하여 설정하고요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 설정을 다하고 초 설정으로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넘어가고싶으면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누르면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초설정으로 넘어간 뒤에 또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으로 설정을 완료하고나서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누르면 타이머가 시작됩니다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타이머가 다되면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부저가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1~2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 정도 울리고 바로 시계기능으로 돌아갈 것입니다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LED2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번을 활용하여 오전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오후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표시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기능인데용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오전 시각일 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LED2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번이 켜질 거구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오후 시각일 땐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LED3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번이 켜지는 것이 목표입니다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기능 설명은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여기까지이고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제작일정에 대해 말씀드리자면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2717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다음으로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저희가 생각한 추가기능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첫번째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기본기능에서 시간과 분을 표시할 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디지트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초마다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깜빡거리게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해서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초를 표시하는 기능을 추가할 것입니다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스탑워치와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타이머 기능구현을 계획했습니다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스탑워치는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활용할 생각입니다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어떻게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돌아가냐면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처음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눌렀을 때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스탑워치가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초기화 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 한 번 눌렀을 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스탑워치가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시작하고 또 한 번 눌렀을 땐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스탑워치를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정지 시킵니다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여기서 한 번 더 누르면 기본기능인 시계로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돌아갑겁니다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타이머는 스위치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활용할 겁니다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처음 스위치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누르면 타이머가 초기화되고요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저희가 생각한 타이머는 분과 초를 설정할 수 있는 타이머기에 바로 분부터 설정합니다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시간설정은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이용하여 설정하고요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 설정을 다하고 초 설정으로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넘어가고싶으면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누르면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초설정으로 넘어간 뒤에 또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으로 설정을 완료하고나서 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누르면 타이머가 시작됩니다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타이머가 다되면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부저가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1~2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 정도 울리고 바로 시계기능으로 돌아갈 것입니다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LED2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번을 활용하여 오전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오후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표시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기능인데용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오전 시각일 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LED2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번이 켜질 거구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오후 시각일 땐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LED3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번이 켜지는 것이 목표입니다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기능 설명은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여기까지이고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제작일정에 대해 말씀드리자면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322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이제 기본기능과 저희가 생각한 추가기능에 대해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설명드릴건데요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다들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아시다싶이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기본기능은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시간과 분을 표시하는 걸 기본 설정으로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하고스위치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누르면 </a:t>
            </a: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초를 표시하는 기능으로 전환하는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초시계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기능입니다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53531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이제 기본기능과 저희가 생각한 추가기능에 대해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설명드릴건데요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다들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아시다싶이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기본기능은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시간과 분을 표시하는 걸 기본 설정으로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하고스위치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누르면 </a:t>
            </a: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초를 표시하는 기능으로 전환하는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초시계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기능입니다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579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일단 지금까지 저희 조는 납땜을 완료한 상태입니다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납땜이 잘 되었는지를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LED1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전원인가했을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때 바로 불이 들어오는가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!!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예전에 했던 실험인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99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까지 올라가는 초시계가 잘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돌아가는가로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테스트를 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앞으로는 저와 조원이 기본기능 코드작성과 추가기능 코드작성 역할을 나누었기 때문에 동시에 두 기능의 코드 작성을 진행하고 테스트 및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보완을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할 예정입니다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D87AA-D5E9-468F-9BEB-E53C64DC143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4323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80C9C9-FA20-434B-BDF6-F09228945F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6462913-79A4-4FF7-835B-B52CB445AA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A5A537-9C83-45C9-AFA4-3CBECDFDB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C9F3A6-9A48-4FF8-A9CE-ABABD35AE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31591F-187F-480C-B74B-310CEB8A7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203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ECE16F-5F8E-4E40-997A-F9B002B31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EBE56A3-4100-48E5-8040-8FA53CC347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7993F6-DDDD-4B91-AF2E-34B288848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566BA9-547E-48AC-AFCC-5EF90D089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DC3662-D756-4709-9321-4262A438C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221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615661-A921-4321-8BCC-A568400E09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7F42896-3658-42E8-BA37-DB422EDA53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CB3CBF-A02C-482F-8C46-4D4139995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73E4BA-CDE8-4A24-AE57-FE9FEECE9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9EF9D6-D6F9-45BC-8E7A-264E9A2A5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1444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B6848F-B6D2-4D3A-8583-E09BF878D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0AF98-8EAD-40F4-A2FE-6D56B5E61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4D17A7-623E-4B35-8CB0-0B4F69B88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E58291-8CA2-4BFF-BCB7-DE8941090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3F6479-9D55-4C16-A214-258465D86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9724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85E3CC-0C4F-4234-BF53-D0DC40ADD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75E7D5-E5CD-43F3-B814-F34E79534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A720F25-A35B-4BA2-B4F2-5F686B36C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4988FC-329E-430A-B737-7285FF1A7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A0EB06-8336-4200-A744-C2E041A04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228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DFB19-9986-4C5D-AF6B-71C597C00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D4FA80-29E3-4BB3-9303-76FB10F42A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4DC4A52-3EF4-48F9-99E8-4B8C35DC77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603896-22E8-4903-A719-F270D48B0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8D34EB-C32C-4F5A-9408-1365BAC0C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A5F234-6A38-4A23-B2FB-B99D53B36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162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FED37F-0213-4B00-83A5-090AE4E88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1CD9B3-4DF0-4F0A-BFF4-F49179EA78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D35B7E5-04F0-4E4D-B586-9C75A09F7D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B186291-8E44-400B-97FE-5E3DB0C56B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A3B1EBE-EFA9-48DB-8FE1-1832FA9CE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9CC0272-F809-4BF6-B282-329D89AE4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EAB3F18-3EE3-456F-A32D-469DB8F64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0E0E075-71BD-4B3C-B1AD-41EA89498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180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BEBED8-4569-4593-B34A-434AB02B8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1CE247C-5338-4036-B393-32A0B8168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9106BCF-10A2-4BAB-BCC3-684DEE288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3F4D45-3F2A-4EA5-80ED-2E51CBD1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2769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E5CAA3B-5C24-4BEB-9803-613F414FA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D69D063-2028-4AB6-9E2E-B9E1AA2D6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7446FB-9EDD-4617-BF66-EB699DC47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173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B465A5-5F61-4364-801E-7A9C4D3A4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20CE51-6107-4717-A2F4-ABB71CAC6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EFB1BC-F686-499E-8211-116B56A2FC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C003CB-25E1-427F-BC47-A78461310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B44C7D-9087-4157-AB6F-7B0B03ED2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739684D-E59C-4348-BEF3-F1E71EF9E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2908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0475BA-159A-4DF2-A3D7-CE97110E7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41FBA5A-90E0-467E-AF86-CB60A16F28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8CD4A9-40FB-4515-97BB-FD8886D00A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187649-EA2F-40CD-BAD0-1DE14D425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02CBE8-32DA-4B5E-9D93-71BDA2080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F644F1-DC8C-4B8B-8170-A7B05423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8937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4DEFA21-73D5-43AA-916B-7E93F1E63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F8BC77-8A3A-41B5-8DD0-0B3BF8DC3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9978B3-1AD7-4EF9-BCB3-D0438AA275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07AC2-759C-473F-BB49-40DC048BE471}" type="datetimeFigureOut">
              <a:rPr lang="ko-KR" altLang="en-US" smtClean="0"/>
              <a:t>2019-06-20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55EE57-476A-4A10-B16E-22EAABCFE3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626318-5DBE-47C0-BC04-36E0528811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B98F3-BE7D-47E1-9606-66E0D3CD9C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780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.xlsx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NUL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NULL"/><Relationship Id="rId5" Type="http://schemas.openxmlformats.org/officeDocument/2006/relationships/customXml" Target="../ink/ink2.xml"/><Relationship Id="rId4" Type="http://schemas.openxmlformats.org/officeDocument/2006/relationships/image" Target="NUL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/>
          <p:cNvSpPr txBox="1"/>
          <p:nvPr/>
        </p:nvSpPr>
        <p:spPr>
          <a:xfrm>
            <a:off x="3771576" y="4824165"/>
            <a:ext cx="4623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200" dirty="0">
                <a:solidFill>
                  <a:srgbClr val="20A899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[                         ]</a:t>
            </a:r>
            <a:endParaRPr lang="ko-KR" altLang="en-US" sz="3200" dirty="0">
              <a:solidFill>
                <a:srgbClr val="20A899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3" name="그룹 62"/>
          <p:cNvGrpSpPr/>
          <p:nvPr/>
        </p:nvGrpSpPr>
        <p:grpSpPr>
          <a:xfrm>
            <a:off x="0" y="0"/>
            <a:ext cx="12192001" cy="962028"/>
            <a:chOff x="0" y="0"/>
            <a:chExt cx="12192001" cy="962028"/>
          </a:xfrm>
        </p:grpSpPr>
        <p:sp>
          <p:nvSpPr>
            <p:cNvPr id="30" name="직사각형 29"/>
            <p:cNvSpPr/>
            <p:nvPr/>
          </p:nvSpPr>
          <p:spPr>
            <a:xfrm>
              <a:off x="0" y="0"/>
              <a:ext cx="12192000" cy="171450"/>
            </a:xfrm>
            <a:prstGeom prst="rect">
              <a:avLst/>
            </a:prstGeom>
            <a:solidFill>
              <a:srgbClr val="20A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순서도: 지연 31"/>
            <p:cNvSpPr/>
            <p:nvPr/>
          </p:nvSpPr>
          <p:spPr>
            <a:xfrm rot="5400000">
              <a:off x="-148432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순서도: 지연 32"/>
            <p:cNvSpPr/>
            <p:nvPr/>
          </p:nvSpPr>
          <p:spPr>
            <a:xfrm rot="5400000">
              <a:off x="338997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순서도: 지연 33"/>
            <p:cNvSpPr/>
            <p:nvPr/>
          </p:nvSpPr>
          <p:spPr>
            <a:xfrm rot="5400000">
              <a:off x="82642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순서도: 지연 34"/>
            <p:cNvSpPr/>
            <p:nvPr/>
          </p:nvSpPr>
          <p:spPr>
            <a:xfrm rot="5400000">
              <a:off x="1313855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순서도: 지연 35"/>
            <p:cNvSpPr/>
            <p:nvPr/>
          </p:nvSpPr>
          <p:spPr>
            <a:xfrm rot="5400000">
              <a:off x="1801284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순서도: 지연 36"/>
            <p:cNvSpPr/>
            <p:nvPr/>
          </p:nvSpPr>
          <p:spPr>
            <a:xfrm rot="5400000">
              <a:off x="2288713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순서도: 지연 37"/>
            <p:cNvSpPr/>
            <p:nvPr/>
          </p:nvSpPr>
          <p:spPr>
            <a:xfrm rot="5400000">
              <a:off x="2776142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순서도: 지연 38"/>
            <p:cNvSpPr/>
            <p:nvPr/>
          </p:nvSpPr>
          <p:spPr>
            <a:xfrm rot="5400000">
              <a:off x="3263571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순서도: 지연 39"/>
            <p:cNvSpPr/>
            <p:nvPr/>
          </p:nvSpPr>
          <p:spPr>
            <a:xfrm rot="5400000">
              <a:off x="3751000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순서도: 지연 40"/>
            <p:cNvSpPr/>
            <p:nvPr/>
          </p:nvSpPr>
          <p:spPr>
            <a:xfrm rot="5400000">
              <a:off x="4238429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순서도: 지연 41"/>
            <p:cNvSpPr/>
            <p:nvPr/>
          </p:nvSpPr>
          <p:spPr>
            <a:xfrm rot="5400000">
              <a:off x="4725858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순서도: 지연 42"/>
            <p:cNvSpPr/>
            <p:nvPr/>
          </p:nvSpPr>
          <p:spPr>
            <a:xfrm rot="5400000">
              <a:off x="5213287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순서도: 지연 43"/>
            <p:cNvSpPr/>
            <p:nvPr/>
          </p:nvSpPr>
          <p:spPr>
            <a:xfrm rot="5400000">
              <a:off x="6188145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순서도: 지연 44"/>
            <p:cNvSpPr/>
            <p:nvPr/>
          </p:nvSpPr>
          <p:spPr>
            <a:xfrm rot="5400000">
              <a:off x="6675574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순서도: 지연 45"/>
            <p:cNvSpPr/>
            <p:nvPr/>
          </p:nvSpPr>
          <p:spPr>
            <a:xfrm rot="5400000">
              <a:off x="7163003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순서도: 지연 46"/>
            <p:cNvSpPr/>
            <p:nvPr/>
          </p:nvSpPr>
          <p:spPr>
            <a:xfrm rot="5400000">
              <a:off x="7650432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순서도: 지연 47"/>
            <p:cNvSpPr/>
            <p:nvPr/>
          </p:nvSpPr>
          <p:spPr>
            <a:xfrm rot="5400000">
              <a:off x="8137861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순서도: 지연 48"/>
            <p:cNvSpPr/>
            <p:nvPr/>
          </p:nvSpPr>
          <p:spPr>
            <a:xfrm rot="5400000">
              <a:off x="8625290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순서도: 지연 49"/>
            <p:cNvSpPr/>
            <p:nvPr/>
          </p:nvSpPr>
          <p:spPr>
            <a:xfrm rot="5400000">
              <a:off x="9112719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순서도: 지연 50"/>
            <p:cNvSpPr/>
            <p:nvPr/>
          </p:nvSpPr>
          <p:spPr>
            <a:xfrm rot="5400000">
              <a:off x="9600148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순서도: 지연 51"/>
            <p:cNvSpPr/>
            <p:nvPr/>
          </p:nvSpPr>
          <p:spPr>
            <a:xfrm rot="5400000">
              <a:off x="10087577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순서도: 지연 52"/>
            <p:cNvSpPr/>
            <p:nvPr/>
          </p:nvSpPr>
          <p:spPr>
            <a:xfrm rot="5400000">
              <a:off x="1057500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순서도: 지연 53"/>
            <p:cNvSpPr/>
            <p:nvPr/>
          </p:nvSpPr>
          <p:spPr>
            <a:xfrm rot="5400000">
              <a:off x="11062435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순서도: 지연 54"/>
            <p:cNvSpPr/>
            <p:nvPr/>
          </p:nvSpPr>
          <p:spPr>
            <a:xfrm rot="5400000">
              <a:off x="1154985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순서도: 지연 55"/>
            <p:cNvSpPr/>
            <p:nvPr/>
          </p:nvSpPr>
          <p:spPr>
            <a:xfrm rot="5400000">
              <a:off x="570071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3873500" y="2853941"/>
            <a:ext cx="4419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2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Term Project </a:t>
            </a:r>
          </a:p>
          <a:p>
            <a:pPr algn="dist"/>
            <a:r>
              <a:rPr lang="ko-KR" altLang="en-US" sz="32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결과발표</a:t>
            </a:r>
            <a:r>
              <a:rPr lang="en-US" altLang="ko-KR" sz="32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(9</a:t>
            </a:r>
            <a:r>
              <a:rPr lang="ko-KR" altLang="en-US" sz="32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조</a:t>
            </a:r>
            <a:r>
              <a:rPr lang="en-US" altLang="ko-KR" sz="32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)</a:t>
            </a:r>
            <a:endParaRPr lang="ko-KR" altLang="en-US" sz="3200" spc="30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3444875" y="2135470"/>
            <a:ext cx="5276850" cy="379144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마이크로 프로세서 설계 실습</a:t>
            </a:r>
            <a:endParaRPr lang="ko-KR" altLang="en-US" sz="1900" spc="3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743450" y="4749002"/>
            <a:ext cx="2705100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2017114559 </a:t>
            </a:r>
            <a:r>
              <a:rPr lang="ko-KR" altLang="en-US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박선우</a:t>
            </a:r>
            <a:endParaRPr lang="en-US" altLang="ko-KR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2017111882 </a:t>
            </a:r>
            <a:r>
              <a:rPr lang="ko-KR" altLang="en-US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장진아</a:t>
            </a:r>
          </a:p>
        </p:txBody>
      </p:sp>
    </p:spTree>
    <p:extLst>
      <p:ext uri="{BB962C8B-B14F-4D97-AF65-F5344CB8AC3E}">
        <p14:creationId xmlns:p14="http://schemas.microsoft.com/office/powerpoint/2010/main" val="1364867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105491"/>
            <a:ext cx="10937083" cy="5119593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96696" y="751775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616" y="243943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74446" y="452457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제작일정</a:t>
            </a:r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219201"/>
            <a:ext cx="11568906" cy="5243794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aphicFrame>
        <p:nvGraphicFramePr>
          <p:cNvPr id="11" name="개체 10">
            <a:extLst>
              <a:ext uri="{FF2B5EF4-FFF2-40B4-BE49-F238E27FC236}">
                <a16:creationId xmlns:a16="http://schemas.microsoft.com/office/drawing/2014/main" id="{68E406AB-84D3-43F0-9EE5-52862214A3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1714803"/>
              </p:ext>
            </p:extLst>
          </p:nvPr>
        </p:nvGraphicFramePr>
        <p:xfrm>
          <a:off x="833036" y="1800088"/>
          <a:ext cx="10717744" cy="46107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Worksheet" r:id="rId4" imgW="5745409" imgH="2819274" progId="Excel.Sheet.12">
                  <p:embed/>
                </p:oleObj>
              </mc:Choice>
              <mc:Fallback>
                <p:oleObj name="Worksheet" r:id="rId4" imgW="5745409" imgH="281927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3036" y="1800088"/>
                        <a:ext cx="10717744" cy="46107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1170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05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자체 평가 및 후기</a:t>
            </a:r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736062" y="2256660"/>
            <a:ext cx="4673600" cy="2785198"/>
            <a:chOff x="775918" y="1494423"/>
            <a:chExt cx="4673600" cy="2785477"/>
          </a:xfrm>
        </p:grpSpPr>
        <p:sp>
          <p:nvSpPr>
            <p:cNvPr id="26" name="사각형: 둥근 모서리 25"/>
            <p:cNvSpPr/>
            <p:nvPr/>
          </p:nvSpPr>
          <p:spPr>
            <a:xfrm>
              <a:off x="775918" y="1663700"/>
              <a:ext cx="4673600" cy="2616200"/>
            </a:xfrm>
            <a:prstGeom prst="roundRect">
              <a:avLst>
                <a:gd name="adj" fmla="val 14903"/>
              </a:avLst>
            </a:prstGeom>
            <a:noFill/>
            <a:ln w="9525">
              <a:solidFill>
                <a:srgbClr val="AFAB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734255" y="1494423"/>
              <a:ext cx="756938" cy="353978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7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박선우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68554" y="2017678"/>
              <a:ext cx="4063255" cy="19391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시간 생성 및 표시기능 제작</a:t>
              </a:r>
              <a:endPara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초 표시 모드 제작</a:t>
              </a:r>
              <a:endPara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AM/PM </a:t>
              </a:r>
              <a:r>
                <a:rPr lang="ko-KR" altLang="en-US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표시기능 제작</a:t>
              </a:r>
              <a:endPara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하드웨어 공동 제작</a:t>
              </a:r>
              <a:endPara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최종발표</a:t>
              </a:r>
              <a:endPara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sp>
        <p:nvSpPr>
          <p:cNvPr id="47" name="사각형: 둥근 모서리 46"/>
          <p:cNvSpPr/>
          <p:nvPr/>
        </p:nvSpPr>
        <p:spPr>
          <a:xfrm>
            <a:off x="6486523" y="2413263"/>
            <a:ext cx="4673600" cy="2615938"/>
          </a:xfrm>
          <a:prstGeom prst="roundRect">
            <a:avLst>
              <a:gd name="adj" fmla="val 14903"/>
            </a:avLst>
          </a:prstGeom>
          <a:noFill/>
          <a:ln w="9525"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8444863" y="2244003"/>
            <a:ext cx="756938" cy="353943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장진아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55C99F-599D-4E2F-BC73-7EB3B748BF53}"/>
              </a:ext>
            </a:extLst>
          </p:cNvPr>
          <p:cNvSpPr txBox="1"/>
          <p:nvPr/>
        </p:nvSpPr>
        <p:spPr>
          <a:xfrm>
            <a:off x="7019639" y="2844450"/>
            <a:ext cx="39390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시간 설정 프로그램 제작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DOT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깜빡임 기능 제작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프로그램 주요 알고리즘 정리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하드웨어 공동 제작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중간발표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1315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05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자체 평가 및 후기</a:t>
            </a:r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736062" y="2256660"/>
            <a:ext cx="4673600" cy="3968424"/>
            <a:chOff x="775918" y="1494423"/>
            <a:chExt cx="4673600" cy="2785477"/>
          </a:xfrm>
        </p:grpSpPr>
        <p:sp>
          <p:nvSpPr>
            <p:cNvPr id="26" name="사각형: 둥근 모서리 25"/>
            <p:cNvSpPr/>
            <p:nvPr/>
          </p:nvSpPr>
          <p:spPr>
            <a:xfrm>
              <a:off x="775918" y="1663700"/>
              <a:ext cx="4673600" cy="2616200"/>
            </a:xfrm>
            <a:prstGeom prst="roundRect">
              <a:avLst>
                <a:gd name="adj" fmla="val 14903"/>
              </a:avLst>
            </a:prstGeom>
            <a:noFill/>
            <a:ln w="9525">
              <a:solidFill>
                <a:srgbClr val="AFABA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734255" y="1494423"/>
              <a:ext cx="756938" cy="353978"/>
            </a:xfrm>
            <a:prstGeom prst="rect">
              <a:avLst/>
            </a:prstGeom>
            <a:solidFill>
              <a:srgbClr val="FFFFFF"/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7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박선우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068554" y="2017678"/>
              <a:ext cx="4063255" cy="15770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이번 프로젝트를 하면서 역할 분담을 통해 서로가 잘할 수 있는 부분을 맡아 작업을 진행하니 훨씬 효율적으로 수행할 수 있었고</a:t>
              </a:r>
              <a:r>
                <a:rPr lang="en-US" altLang="ko-KR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 </a:t>
              </a:r>
              <a:r>
                <a:rPr lang="ko-KR" altLang="en-US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잘 완성된 것 같다</a:t>
              </a:r>
              <a:r>
                <a:rPr lang="en-US" altLang="ko-KR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. </a:t>
              </a:r>
            </a:p>
            <a:p>
              <a:r>
                <a:rPr lang="ko-KR" altLang="en-US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이를 통해 역할 분담과 협업의 중요성을 깨닫게 되었다</a:t>
              </a:r>
              <a:r>
                <a:rPr lang="en-US" altLang="ko-KR" sz="200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KoPub돋움체 Medium" panose="02020603020101020101" pitchFamily="18" charset="-127"/>
                  <a:ea typeface="KoPub돋움체 Medium" panose="02020603020101020101" pitchFamily="18" charset="-127"/>
                </a:rPr>
                <a:t>.</a:t>
              </a:r>
              <a:endPara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endParaRPr>
            </a:p>
          </p:txBody>
        </p:sp>
      </p:grpSp>
      <p:sp>
        <p:nvSpPr>
          <p:cNvPr id="47" name="사각형: 둥근 모서리 46"/>
          <p:cNvSpPr/>
          <p:nvPr/>
        </p:nvSpPr>
        <p:spPr>
          <a:xfrm>
            <a:off x="6486522" y="2413262"/>
            <a:ext cx="4779493" cy="3862621"/>
          </a:xfrm>
          <a:prstGeom prst="roundRect">
            <a:avLst>
              <a:gd name="adj" fmla="val 14903"/>
            </a:avLst>
          </a:prstGeom>
          <a:noFill/>
          <a:ln w="9525"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8444863" y="2244003"/>
            <a:ext cx="756938" cy="353943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1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장진아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55C99F-599D-4E2F-BC73-7EB3B748BF53}"/>
              </a:ext>
            </a:extLst>
          </p:cNvPr>
          <p:cNvSpPr txBox="1"/>
          <p:nvPr/>
        </p:nvSpPr>
        <p:spPr>
          <a:xfrm>
            <a:off x="6853815" y="2838870"/>
            <a:ext cx="39390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이번 프로젝트를 하며 프로그램을 하기 전에 목차를 쓰듯이 알고리즘을 한 번 정리하고 프로그램을 짜는 것이 훨씬 편리하다는 것을 느꼈다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또한 팀프로젝트에서는 구성원들 간의 커뮤니케이션이 중요하다는 것을 배웠다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endParaRPr lang="ko-KR" altLang="en-US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9431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06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개인 설문 내용</a:t>
            </a:r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7" name="사각형: 둥근 모서리 46"/>
          <p:cNvSpPr/>
          <p:nvPr/>
        </p:nvSpPr>
        <p:spPr>
          <a:xfrm>
            <a:off x="765116" y="2268559"/>
            <a:ext cx="4673600" cy="3794278"/>
          </a:xfrm>
          <a:prstGeom prst="roundRect">
            <a:avLst>
              <a:gd name="adj" fmla="val 14903"/>
            </a:avLst>
          </a:prstGeom>
          <a:noFill/>
          <a:ln w="9525"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55C99F-599D-4E2F-BC73-7EB3B748BF53}"/>
              </a:ext>
            </a:extLst>
          </p:cNvPr>
          <p:cNvSpPr txBox="1"/>
          <p:nvPr/>
        </p:nvSpPr>
        <p:spPr>
          <a:xfrm>
            <a:off x="2320926" y="1358731"/>
            <a:ext cx="3117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박선우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98695C-0A69-41C1-868C-69A2ABBA3242}"/>
              </a:ext>
            </a:extLst>
          </p:cNvPr>
          <p:cNvSpPr txBox="1"/>
          <p:nvPr/>
        </p:nvSpPr>
        <p:spPr>
          <a:xfrm>
            <a:off x="1028699" y="2508602"/>
            <a:ext cx="406325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자기소개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이번 설계과목을 들으며 처음 어셈블리어를 접했는데 이때까지 배웠던 코딩 경험이 이번 프로젝트를 수행하는데 큰 도움이 되었다 이번 프로젝트를 통해 </a:t>
            </a:r>
            <a:r>
              <a:rPr lang="ko-KR" altLang="en-US" sz="20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하드웨어적인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분석능력과 프로그래밍 능력을 향상시켜 앞으로 다른 기기를 설계할 때 더 잘해낼 수 있다는 자신감을 갖게 되었다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endParaRPr lang="ko-KR" altLang="en-US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1783337-DEDC-40C7-ABBB-02A4DB8F744F}"/>
              </a:ext>
            </a:extLst>
          </p:cNvPr>
          <p:cNvSpPr/>
          <p:nvPr/>
        </p:nvSpPr>
        <p:spPr>
          <a:xfrm>
            <a:off x="6285073" y="2262962"/>
            <a:ext cx="4673600" cy="3794278"/>
          </a:xfrm>
          <a:prstGeom prst="roundRect">
            <a:avLst>
              <a:gd name="adj" fmla="val 14903"/>
            </a:avLst>
          </a:prstGeom>
          <a:noFill/>
          <a:ln w="9525"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5701F8-3F16-4438-B251-DCE364584C45}"/>
              </a:ext>
            </a:extLst>
          </p:cNvPr>
          <p:cNvSpPr txBox="1"/>
          <p:nvPr/>
        </p:nvSpPr>
        <p:spPr>
          <a:xfrm>
            <a:off x="6538911" y="2508602"/>
            <a:ext cx="40632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장점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시계에 꼭 필요한 기능만을 담아 누구나 쉽고 편리하게 사용 가능하다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 </a:t>
            </a:r>
          </a:p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또한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AM/PM 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표시기능을 통해 쉽게 시간을 파악할 수 있다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6461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06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개인 설문 내용</a:t>
            </a:r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7" name="사각형: 둥근 모서리 46"/>
          <p:cNvSpPr/>
          <p:nvPr/>
        </p:nvSpPr>
        <p:spPr>
          <a:xfrm>
            <a:off x="765116" y="2268559"/>
            <a:ext cx="4673600" cy="3794278"/>
          </a:xfrm>
          <a:prstGeom prst="roundRect">
            <a:avLst>
              <a:gd name="adj" fmla="val 14903"/>
            </a:avLst>
          </a:prstGeom>
          <a:noFill/>
          <a:ln w="9525"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55C99F-599D-4E2F-BC73-7EB3B748BF53}"/>
              </a:ext>
            </a:extLst>
          </p:cNvPr>
          <p:cNvSpPr txBox="1"/>
          <p:nvPr/>
        </p:nvSpPr>
        <p:spPr>
          <a:xfrm>
            <a:off x="2320926" y="1358731"/>
            <a:ext cx="3117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박선우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98695C-0A69-41C1-868C-69A2ABBA3242}"/>
              </a:ext>
            </a:extLst>
          </p:cNvPr>
          <p:cNvSpPr txBox="1"/>
          <p:nvPr/>
        </p:nvSpPr>
        <p:spPr>
          <a:xfrm>
            <a:off x="1028699" y="2508602"/>
            <a:ext cx="40632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단점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하드웨어 제작 시에 </a:t>
            </a:r>
            <a:r>
              <a:rPr lang="ko-KR" altLang="en-US" sz="20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부저를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달았는데 소프트웨어 기능에서 </a:t>
            </a:r>
            <a:r>
              <a:rPr lang="ko-KR" altLang="en-US" sz="20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부저를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사용하지 않아 아쉬웠다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endParaRPr lang="ko-KR" altLang="en-US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1783337-DEDC-40C7-ABBB-02A4DB8F744F}"/>
              </a:ext>
            </a:extLst>
          </p:cNvPr>
          <p:cNvSpPr/>
          <p:nvPr/>
        </p:nvSpPr>
        <p:spPr>
          <a:xfrm>
            <a:off x="6285073" y="2262962"/>
            <a:ext cx="4673600" cy="3794278"/>
          </a:xfrm>
          <a:prstGeom prst="roundRect">
            <a:avLst>
              <a:gd name="adj" fmla="val 14903"/>
            </a:avLst>
          </a:prstGeom>
          <a:noFill/>
          <a:ln w="9525"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5701F8-3F16-4438-B251-DCE364584C45}"/>
              </a:ext>
            </a:extLst>
          </p:cNvPr>
          <p:cNvSpPr txBox="1"/>
          <p:nvPr/>
        </p:nvSpPr>
        <p:spPr>
          <a:xfrm>
            <a:off x="6538911" y="2508602"/>
            <a:ext cx="4063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개선 사항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시계에 알람 기능을 추가하여 </a:t>
            </a:r>
            <a:r>
              <a:rPr lang="ko-KR" altLang="en-US" sz="20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부저를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울릴 수 있도록 하고 싶다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40165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06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개인 설문 내용</a:t>
            </a:r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7" name="사각형: 둥근 모서리 46"/>
          <p:cNvSpPr/>
          <p:nvPr/>
        </p:nvSpPr>
        <p:spPr>
          <a:xfrm>
            <a:off x="765116" y="2268559"/>
            <a:ext cx="4673600" cy="3794278"/>
          </a:xfrm>
          <a:prstGeom prst="roundRect">
            <a:avLst>
              <a:gd name="adj" fmla="val 14903"/>
            </a:avLst>
          </a:prstGeom>
          <a:noFill/>
          <a:ln w="9525"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55C99F-599D-4E2F-BC73-7EB3B748BF53}"/>
              </a:ext>
            </a:extLst>
          </p:cNvPr>
          <p:cNvSpPr txBox="1"/>
          <p:nvPr/>
        </p:nvSpPr>
        <p:spPr>
          <a:xfrm>
            <a:off x="2320926" y="1358731"/>
            <a:ext cx="3117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장진아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98695C-0A69-41C1-868C-69A2ABBA3242}"/>
              </a:ext>
            </a:extLst>
          </p:cNvPr>
          <p:cNvSpPr txBox="1"/>
          <p:nvPr/>
        </p:nvSpPr>
        <p:spPr>
          <a:xfrm>
            <a:off x="1028699" y="2508602"/>
            <a:ext cx="40632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자기소개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그동안 배워왔던 </a:t>
            </a:r>
            <a:r>
              <a:rPr lang="ko-KR" altLang="en-US" sz="20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씨언어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,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자바같은 프로그래밍 언어를 접목하여 프로젝트에서 코딩을 수행하였다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endParaRPr lang="ko-KR" altLang="en-US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1783337-DEDC-40C7-ABBB-02A4DB8F744F}"/>
              </a:ext>
            </a:extLst>
          </p:cNvPr>
          <p:cNvSpPr/>
          <p:nvPr/>
        </p:nvSpPr>
        <p:spPr>
          <a:xfrm>
            <a:off x="6285073" y="2262962"/>
            <a:ext cx="4673600" cy="3794278"/>
          </a:xfrm>
          <a:prstGeom prst="roundRect">
            <a:avLst>
              <a:gd name="adj" fmla="val 14903"/>
            </a:avLst>
          </a:prstGeom>
          <a:noFill/>
          <a:ln w="9525"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5701F8-3F16-4438-B251-DCE364584C45}"/>
              </a:ext>
            </a:extLst>
          </p:cNvPr>
          <p:cNvSpPr txBox="1"/>
          <p:nvPr/>
        </p:nvSpPr>
        <p:spPr>
          <a:xfrm>
            <a:off x="6538911" y="2508602"/>
            <a:ext cx="406325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장점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시간이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11:59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를 표시한 뒤 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am/pm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이 바뀌며 넘어가도록 만들었다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또한 시간 설정 시 초를 빼고 시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/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분만 설정함으로써 마치 손목시계를 설정하듯 깔끔하게 설정할 수 있는 것이 장점이다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66115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06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개인 설문 내용</a:t>
            </a:r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7" name="사각형: 둥근 모서리 46"/>
          <p:cNvSpPr/>
          <p:nvPr/>
        </p:nvSpPr>
        <p:spPr>
          <a:xfrm>
            <a:off x="765116" y="2268559"/>
            <a:ext cx="4673600" cy="3794278"/>
          </a:xfrm>
          <a:prstGeom prst="roundRect">
            <a:avLst>
              <a:gd name="adj" fmla="val 14903"/>
            </a:avLst>
          </a:prstGeom>
          <a:noFill/>
          <a:ln w="9525"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55C99F-599D-4E2F-BC73-7EB3B748BF53}"/>
              </a:ext>
            </a:extLst>
          </p:cNvPr>
          <p:cNvSpPr txBox="1"/>
          <p:nvPr/>
        </p:nvSpPr>
        <p:spPr>
          <a:xfrm>
            <a:off x="2320926" y="1358731"/>
            <a:ext cx="3117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장진아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98695C-0A69-41C1-868C-69A2ABBA3242}"/>
              </a:ext>
            </a:extLst>
          </p:cNvPr>
          <p:cNvSpPr txBox="1"/>
          <p:nvPr/>
        </p:nvSpPr>
        <p:spPr>
          <a:xfrm>
            <a:off x="1028699" y="2508602"/>
            <a:ext cx="40632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단점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하드웨어에 달았던 </a:t>
            </a:r>
            <a:r>
              <a:rPr lang="ko-KR" altLang="en-US" sz="20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부저를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사용하지 않았다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..</a:t>
            </a:r>
            <a:endParaRPr lang="ko-KR" altLang="en-US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1783337-DEDC-40C7-ABBB-02A4DB8F744F}"/>
              </a:ext>
            </a:extLst>
          </p:cNvPr>
          <p:cNvSpPr/>
          <p:nvPr/>
        </p:nvSpPr>
        <p:spPr>
          <a:xfrm>
            <a:off x="6285073" y="2262962"/>
            <a:ext cx="4673600" cy="3794278"/>
          </a:xfrm>
          <a:prstGeom prst="roundRect">
            <a:avLst>
              <a:gd name="adj" fmla="val 14903"/>
            </a:avLst>
          </a:prstGeom>
          <a:noFill/>
          <a:ln w="9525">
            <a:solidFill>
              <a:srgbClr val="AFAB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5701F8-3F16-4438-B251-DCE364584C45}"/>
              </a:ext>
            </a:extLst>
          </p:cNvPr>
          <p:cNvSpPr txBox="1"/>
          <p:nvPr/>
        </p:nvSpPr>
        <p:spPr>
          <a:xfrm>
            <a:off x="6538911" y="2508602"/>
            <a:ext cx="40632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개선사항</a:t>
            </a:r>
            <a:endParaRPr lang="en-US" altLang="ko-KR" sz="20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  <a:p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시계의 또 다른 기능들인 타이머 또는 </a:t>
            </a:r>
            <a:r>
              <a:rPr lang="ko-KR" altLang="en-US" sz="2000" dirty="0" err="1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스탑워치를</a:t>
            </a:r>
            <a:r>
              <a:rPr lang="ko-KR" altLang="en-US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추가하면 더 좋은 시계가 될 것이다</a:t>
            </a:r>
            <a:r>
              <a:rPr lang="en-US" altLang="ko-KR" sz="20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25645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직사각형 30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3" name="그룹 62"/>
          <p:cNvGrpSpPr/>
          <p:nvPr/>
        </p:nvGrpSpPr>
        <p:grpSpPr>
          <a:xfrm>
            <a:off x="0" y="0"/>
            <a:ext cx="12192001" cy="962028"/>
            <a:chOff x="0" y="0"/>
            <a:chExt cx="12192001" cy="962028"/>
          </a:xfrm>
        </p:grpSpPr>
        <p:sp>
          <p:nvSpPr>
            <p:cNvPr id="30" name="직사각형 29"/>
            <p:cNvSpPr/>
            <p:nvPr/>
          </p:nvSpPr>
          <p:spPr>
            <a:xfrm>
              <a:off x="0" y="0"/>
              <a:ext cx="12192000" cy="171450"/>
            </a:xfrm>
            <a:prstGeom prst="rect">
              <a:avLst/>
            </a:prstGeom>
            <a:solidFill>
              <a:srgbClr val="20A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순서도: 지연 31"/>
            <p:cNvSpPr/>
            <p:nvPr/>
          </p:nvSpPr>
          <p:spPr>
            <a:xfrm rot="5400000">
              <a:off x="-148432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순서도: 지연 32"/>
            <p:cNvSpPr/>
            <p:nvPr/>
          </p:nvSpPr>
          <p:spPr>
            <a:xfrm rot="5400000">
              <a:off x="338997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순서도: 지연 33"/>
            <p:cNvSpPr/>
            <p:nvPr/>
          </p:nvSpPr>
          <p:spPr>
            <a:xfrm rot="5400000">
              <a:off x="82642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순서도: 지연 34"/>
            <p:cNvSpPr/>
            <p:nvPr/>
          </p:nvSpPr>
          <p:spPr>
            <a:xfrm rot="5400000">
              <a:off x="1313855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순서도: 지연 35"/>
            <p:cNvSpPr/>
            <p:nvPr/>
          </p:nvSpPr>
          <p:spPr>
            <a:xfrm rot="5400000">
              <a:off x="1801284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순서도: 지연 36"/>
            <p:cNvSpPr/>
            <p:nvPr/>
          </p:nvSpPr>
          <p:spPr>
            <a:xfrm rot="5400000">
              <a:off x="2288713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순서도: 지연 37"/>
            <p:cNvSpPr/>
            <p:nvPr/>
          </p:nvSpPr>
          <p:spPr>
            <a:xfrm rot="5400000">
              <a:off x="2776142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순서도: 지연 38"/>
            <p:cNvSpPr/>
            <p:nvPr/>
          </p:nvSpPr>
          <p:spPr>
            <a:xfrm rot="5400000">
              <a:off x="3263571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순서도: 지연 39"/>
            <p:cNvSpPr/>
            <p:nvPr/>
          </p:nvSpPr>
          <p:spPr>
            <a:xfrm rot="5400000">
              <a:off x="3751000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순서도: 지연 40"/>
            <p:cNvSpPr/>
            <p:nvPr/>
          </p:nvSpPr>
          <p:spPr>
            <a:xfrm rot="5400000">
              <a:off x="4238429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순서도: 지연 41"/>
            <p:cNvSpPr/>
            <p:nvPr/>
          </p:nvSpPr>
          <p:spPr>
            <a:xfrm rot="5400000">
              <a:off x="4725858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순서도: 지연 42"/>
            <p:cNvSpPr/>
            <p:nvPr/>
          </p:nvSpPr>
          <p:spPr>
            <a:xfrm rot="5400000">
              <a:off x="5213287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순서도: 지연 43"/>
            <p:cNvSpPr/>
            <p:nvPr/>
          </p:nvSpPr>
          <p:spPr>
            <a:xfrm rot="5400000">
              <a:off x="6188145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순서도: 지연 44"/>
            <p:cNvSpPr/>
            <p:nvPr/>
          </p:nvSpPr>
          <p:spPr>
            <a:xfrm rot="5400000">
              <a:off x="6675574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순서도: 지연 45"/>
            <p:cNvSpPr/>
            <p:nvPr/>
          </p:nvSpPr>
          <p:spPr>
            <a:xfrm rot="5400000">
              <a:off x="7163003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순서도: 지연 46"/>
            <p:cNvSpPr/>
            <p:nvPr/>
          </p:nvSpPr>
          <p:spPr>
            <a:xfrm rot="5400000">
              <a:off x="7650432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순서도: 지연 47"/>
            <p:cNvSpPr/>
            <p:nvPr/>
          </p:nvSpPr>
          <p:spPr>
            <a:xfrm rot="5400000">
              <a:off x="8137861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순서도: 지연 48"/>
            <p:cNvSpPr/>
            <p:nvPr/>
          </p:nvSpPr>
          <p:spPr>
            <a:xfrm rot="5400000">
              <a:off x="8625290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순서도: 지연 49"/>
            <p:cNvSpPr/>
            <p:nvPr/>
          </p:nvSpPr>
          <p:spPr>
            <a:xfrm rot="5400000">
              <a:off x="9112719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순서도: 지연 50"/>
            <p:cNvSpPr/>
            <p:nvPr/>
          </p:nvSpPr>
          <p:spPr>
            <a:xfrm rot="5400000">
              <a:off x="9600148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순서도: 지연 51"/>
            <p:cNvSpPr/>
            <p:nvPr/>
          </p:nvSpPr>
          <p:spPr>
            <a:xfrm rot="5400000">
              <a:off x="10087577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순서도: 지연 52"/>
            <p:cNvSpPr/>
            <p:nvPr/>
          </p:nvSpPr>
          <p:spPr>
            <a:xfrm rot="5400000">
              <a:off x="1057500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순서도: 지연 53"/>
            <p:cNvSpPr/>
            <p:nvPr/>
          </p:nvSpPr>
          <p:spPr>
            <a:xfrm rot="5400000">
              <a:off x="11062435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순서도: 지연 54"/>
            <p:cNvSpPr/>
            <p:nvPr/>
          </p:nvSpPr>
          <p:spPr>
            <a:xfrm rot="5400000">
              <a:off x="1154985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순서도: 지연 55"/>
            <p:cNvSpPr/>
            <p:nvPr/>
          </p:nvSpPr>
          <p:spPr>
            <a:xfrm rot="5400000">
              <a:off x="570071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4102100" y="3234120"/>
            <a:ext cx="3987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3200" spc="30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THANK</a:t>
            </a:r>
          </a:p>
          <a:p>
            <a:pPr algn="dist"/>
            <a:r>
              <a:rPr lang="en-US" altLang="ko-KR" sz="3200" spc="300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YOU</a:t>
            </a:r>
            <a:endParaRPr lang="ko-KR" altLang="en-US" sz="3200" spc="300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3457575" y="2515649"/>
            <a:ext cx="5276850" cy="379144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9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9</a:t>
            </a:r>
            <a:r>
              <a:rPr lang="ko-KR" altLang="en-US" sz="1900" spc="3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조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4184389" y="4247838"/>
            <a:ext cx="39878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발표를 들어 주셔서 감사합니다</a:t>
            </a:r>
            <a:r>
              <a:rPr lang="en-US" altLang="ko-KR" dirty="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.</a:t>
            </a:r>
            <a:endParaRPr lang="ko-KR" altLang="en-US" dirty="0">
              <a:gradFill>
                <a:gsLst>
                  <a:gs pos="0">
                    <a:schemeClr val="tx1">
                      <a:lumMod val="75000"/>
                      <a:lumOff val="25000"/>
                    </a:schemeClr>
                  </a:gs>
                  <a:gs pos="100000">
                    <a:schemeClr val="tx1">
                      <a:lumMod val="75000"/>
                      <a:lumOff val="25000"/>
                    </a:schemeClr>
                  </a:gs>
                </a:gsLst>
                <a:lin ang="5400000" scaled="1"/>
              </a:gradFill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8004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사다리꼴 44">
            <a:extLst>
              <a:ext uri="{FF2B5EF4-FFF2-40B4-BE49-F238E27FC236}">
                <a16:creationId xmlns:a16="http://schemas.microsoft.com/office/drawing/2014/main" id="{141568F9-57CF-42B9-A52E-BC253D500172}"/>
              </a:ext>
            </a:extLst>
          </p:cNvPr>
          <p:cNvSpPr/>
          <p:nvPr/>
        </p:nvSpPr>
        <p:spPr>
          <a:xfrm>
            <a:off x="0" y="191129"/>
            <a:ext cx="12192000" cy="4123035"/>
          </a:xfrm>
          <a:prstGeom prst="trapezoid">
            <a:avLst>
              <a:gd name="adj" fmla="val 14480"/>
            </a:avLst>
          </a:prstGeom>
          <a:solidFill>
            <a:schemeClr val="bg1">
              <a:lumMod val="8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/>
          <p:cNvGrpSpPr/>
          <p:nvPr/>
        </p:nvGrpSpPr>
        <p:grpSpPr>
          <a:xfrm>
            <a:off x="0" y="0"/>
            <a:ext cx="12192001" cy="962028"/>
            <a:chOff x="0" y="0"/>
            <a:chExt cx="12192001" cy="962028"/>
          </a:xfrm>
        </p:grpSpPr>
        <p:sp>
          <p:nvSpPr>
            <p:cNvPr id="5" name="직사각형 4"/>
            <p:cNvSpPr/>
            <p:nvPr/>
          </p:nvSpPr>
          <p:spPr>
            <a:xfrm>
              <a:off x="0" y="0"/>
              <a:ext cx="12192000" cy="171450"/>
            </a:xfrm>
            <a:prstGeom prst="rect">
              <a:avLst/>
            </a:prstGeom>
            <a:solidFill>
              <a:srgbClr val="20A8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순서도: 지연 5"/>
            <p:cNvSpPr/>
            <p:nvPr/>
          </p:nvSpPr>
          <p:spPr>
            <a:xfrm rot="5400000">
              <a:off x="-148432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순서도: 지연 6"/>
            <p:cNvSpPr/>
            <p:nvPr/>
          </p:nvSpPr>
          <p:spPr>
            <a:xfrm rot="5400000">
              <a:off x="338997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순서도: 지연 7"/>
            <p:cNvSpPr/>
            <p:nvPr/>
          </p:nvSpPr>
          <p:spPr>
            <a:xfrm rot="5400000">
              <a:off x="82642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순서도: 지연 8"/>
            <p:cNvSpPr/>
            <p:nvPr/>
          </p:nvSpPr>
          <p:spPr>
            <a:xfrm rot="5400000">
              <a:off x="1313855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순서도: 지연 9"/>
            <p:cNvSpPr/>
            <p:nvPr/>
          </p:nvSpPr>
          <p:spPr>
            <a:xfrm rot="5400000">
              <a:off x="1801284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순서도: 지연 10"/>
            <p:cNvSpPr/>
            <p:nvPr/>
          </p:nvSpPr>
          <p:spPr>
            <a:xfrm rot="5400000">
              <a:off x="2288713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순서도: 지연 11"/>
            <p:cNvSpPr/>
            <p:nvPr/>
          </p:nvSpPr>
          <p:spPr>
            <a:xfrm rot="5400000">
              <a:off x="2776142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순서도: 지연 12"/>
            <p:cNvSpPr/>
            <p:nvPr/>
          </p:nvSpPr>
          <p:spPr>
            <a:xfrm rot="5400000">
              <a:off x="3263571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순서도: 지연 13"/>
            <p:cNvSpPr/>
            <p:nvPr/>
          </p:nvSpPr>
          <p:spPr>
            <a:xfrm rot="5400000">
              <a:off x="3751000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순서도: 지연 14"/>
            <p:cNvSpPr/>
            <p:nvPr/>
          </p:nvSpPr>
          <p:spPr>
            <a:xfrm rot="5400000">
              <a:off x="4238429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순서도: 지연 15"/>
            <p:cNvSpPr/>
            <p:nvPr/>
          </p:nvSpPr>
          <p:spPr>
            <a:xfrm rot="5400000">
              <a:off x="4725858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순서도: 지연 16"/>
            <p:cNvSpPr/>
            <p:nvPr/>
          </p:nvSpPr>
          <p:spPr>
            <a:xfrm rot="5400000">
              <a:off x="5213287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순서도: 지연 17"/>
            <p:cNvSpPr/>
            <p:nvPr/>
          </p:nvSpPr>
          <p:spPr>
            <a:xfrm rot="5400000">
              <a:off x="6188145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순서도: 지연 18"/>
            <p:cNvSpPr/>
            <p:nvPr/>
          </p:nvSpPr>
          <p:spPr>
            <a:xfrm rot="5400000">
              <a:off x="6675574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순서도: 지연 19"/>
            <p:cNvSpPr/>
            <p:nvPr/>
          </p:nvSpPr>
          <p:spPr>
            <a:xfrm rot="5400000">
              <a:off x="7163003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순서도: 지연 20"/>
            <p:cNvSpPr/>
            <p:nvPr/>
          </p:nvSpPr>
          <p:spPr>
            <a:xfrm rot="5400000">
              <a:off x="7650432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순서도: 지연 21"/>
            <p:cNvSpPr/>
            <p:nvPr/>
          </p:nvSpPr>
          <p:spPr>
            <a:xfrm rot="5400000">
              <a:off x="8137861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순서도: 지연 22"/>
            <p:cNvSpPr/>
            <p:nvPr/>
          </p:nvSpPr>
          <p:spPr>
            <a:xfrm rot="5400000">
              <a:off x="8625290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순서도: 지연 23"/>
            <p:cNvSpPr/>
            <p:nvPr/>
          </p:nvSpPr>
          <p:spPr>
            <a:xfrm rot="5400000">
              <a:off x="9112719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순서도: 지연 24"/>
            <p:cNvSpPr/>
            <p:nvPr/>
          </p:nvSpPr>
          <p:spPr>
            <a:xfrm rot="5400000">
              <a:off x="9600148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순서도: 지연 25"/>
            <p:cNvSpPr/>
            <p:nvPr/>
          </p:nvSpPr>
          <p:spPr>
            <a:xfrm rot="5400000">
              <a:off x="10087577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순서도: 지연 26"/>
            <p:cNvSpPr/>
            <p:nvPr/>
          </p:nvSpPr>
          <p:spPr>
            <a:xfrm rot="5400000">
              <a:off x="1057500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순서도: 지연 27"/>
            <p:cNvSpPr/>
            <p:nvPr/>
          </p:nvSpPr>
          <p:spPr>
            <a:xfrm rot="5400000">
              <a:off x="11062435" y="319882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순서도: 지연 28"/>
            <p:cNvSpPr/>
            <p:nvPr/>
          </p:nvSpPr>
          <p:spPr>
            <a:xfrm rot="5400000">
              <a:off x="1154985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순서도: 지연 29"/>
            <p:cNvSpPr/>
            <p:nvPr/>
          </p:nvSpPr>
          <p:spPr>
            <a:xfrm rot="5400000">
              <a:off x="5700716" y="319882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1" name="사다리꼴 30"/>
          <p:cNvSpPr/>
          <p:nvPr/>
        </p:nvSpPr>
        <p:spPr>
          <a:xfrm>
            <a:off x="0" y="2636727"/>
            <a:ext cx="12192000" cy="4123035"/>
          </a:xfrm>
          <a:prstGeom prst="trapezoid">
            <a:avLst>
              <a:gd name="adj" fmla="val 14480"/>
            </a:avLst>
          </a:prstGeom>
          <a:solidFill>
            <a:schemeClr val="bg1">
              <a:lumMod val="8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33919" y="2108787"/>
            <a:ext cx="16950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[ </a:t>
            </a:r>
            <a:r>
              <a:rPr lang="ko-KR" altLang="en-US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목차 </a:t>
            </a:r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]</a:t>
            </a:r>
            <a:endParaRPr lang="ko-KR" altLang="en-US" sz="3000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33919" y="2949623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3000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237884" y="2921115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03</a:t>
            </a:r>
            <a:endParaRPr lang="ko-KR" altLang="en-US" sz="3000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792698" y="2915717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05</a:t>
            </a:r>
            <a:endParaRPr lang="ko-KR" altLang="en-US" sz="3000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164777" y="4525918"/>
            <a:ext cx="1695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ko-KR" altLang="en-US" sz="2000" dirty="0"/>
              <a:t>기능 및 </a:t>
            </a:r>
            <a:endParaRPr lang="en-US" altLang="ko-KR" sz="2000" dirty="0"/>
          </a:p>
          <a:p>
            <a:pPr algn="ctr"/>
            <a:r>
              <a:rPr lang="ko-KR" altLang="en-US" sz="2000" dirty="0"/>
              <a:t>동작기능 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973383" y="4698244"/>
            <a:ext cx="1695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ko-KR" altLang="en-US" sz="2000" dirty="0"/>
              <a:t>제작일정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33919" y="4775856"/>
            <a:ext cx="1695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ko-KR" altLang="en-US" sz="2000" dirty="0"/>
              <a:t>목적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345462" y="4375746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ko-KR" altLang="en-US" sz="2000" dirty="0"/>
              <a:t>시스템 </a:t>
            </a:r>
            <a:endParaRPr lang="en-US" altLang="ko-KR" sz="2000" dirty="0"/>
          </a:p>
          <a:p>
            <a:pPr algn="ctr"/>
            <a:r>
              <a:rPr lang="ko-KR" altLang="en-US" sz="2000" dirty="0"/>
              <a:t>동작내용</a:t>
            </a:r>
            <a:endParaRPr lang="en-US" altLang="ko-KR" sz="2000" dirty="0"/>
          </a:p>
          <a:p>
            <a:pPr algn="ctr"/>
            <a:r>
              <a:rPr lang="en-US" altLang="ko-KR" sz="2000" dirty="0"/>
              <a:t>(HW/SW)</a:t>
            </a:r>
            <a:endParaRPr lang="ko-KR" altLang="en-US" sz="2000" dirty="0"/>
          </a:p>
        </p:txBody>
      </p:sp>
      <p:sp>
        <p:nvSpPr>
          <p:cNvPr id="44" name="TextBox 43"/>
          <p:cNvSpPr txBox="1"/>
          <p:nvPr/>
        </p:nvSpPr>
        <p:spPr>
          <a:xfrm>
            <a:off x="7792698" y="4535441"/>
            <a:ext cx="1695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ko-KR" altLang="en-US" sz="2000" dirty="0"/>
              <a:t>자체평가 및 후기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550ECF1-FB88-4006-A2E7-2020BE4DB030}"/>
              </a:ext>
            </a:extLst>
          </p:cNvPr>
          <p:cNvSpPr txBox="1"/>
          <p:nvPr/>
        </p:nvSpPr>
        <p:spPr>
          <a:xfrm>
            <a:off x="5976894" y="2915717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04</a:t>
            </a:r>
            <a:endParaRPr lang="ko-KR" altLang="en-US" sz="3000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0A746C3-B2D9-4D1B-8AFF-A9C9F485B816}"/>
              </a:ext>
            </a:extLst>
          </p:cNvPr>
          <p:cNvSpPr txBox="1"/>
          <p:nvPr/>
        </p:nvSpPr>
        <p:spPr>
          <a:xfrm>
            <a:off x="2345462" y="2902781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3000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D6D6F2A-8D75-4B0B-A332-7135501858CB}"/>
              </a:ext>
            </a:extLst>
          </p:cNvPr>
          <p:cNvSpPr txBox="1"/>
          <p:nvPr/>
        </p:nvSpPr>
        <p:spPr>
          <a:xfrm>
            <a:off x="9608930" y="2907245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06</a:t>
            </a:r>
            <a:endParaRPr lang="ko-KR" altLang="en-US" sz="3000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B4E7F00-6D27-442B-B489-53241FAAAA48}"/>
              </a:ext>
            </a:extLst>
          </p:cNvPr>
          <p:cNvSpPr txBox="1"/>
          <p:nvPr/>
        </p:nvSpPr>
        <p:spPr>
          <a:xfrm>
            <a:off x="9608930" y="4525918"/>
            <a:ext cx="16950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ko-KR" altLang="en-US" sz="2000" dirty="0"/>
              <a:t>개인 </a:t>
            </a:r>
            <a:endParaRPr lang="en-US" altLang="ko-KR" sz="2000" dirty="0"/>
          </a:p>
          <a:p>
            <a:pPr algn="ctr"/>
            <a:r>
              <a:rPr lang="ko-KR" altLang="en-US" sz="2000" dirty="0"/>
              <a:t>설문내용</a:t>
            </a:r>
          </a:p>
        </p:txBody>
      </p:sp>
    </p:spTree>
    <p:extLst>
      <p:ext uri="{BB962C8B-B14F-4D97-AF65-F5344CB8AC3E}">
        <p14:creationId xmlns:p14="http://schemas.microsoft.com/office/powerpoint/2010/main" val="156340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45394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목적</a:t>
            </a:r>
            <a:r>
              <a:rPr lang="en-US" altLang="ko-KR" sz="2000" b="1" spc="0" dirty="0"/>
              <a:t>(</a:t>
            </a:r>
            <a:r>
              <a:rPr lang="ko-KR" altLang="en-US" sz="2000" b="1" spc="0" dirty="0"/>
              <a:t>기존</a:t>
            </a:r>
            <a:r>
              <a:rPr lang="en-US" altLang="ko-KR" sz="2000" b="1" spc="0" dirty="0"/>
              <a:t>)</a:t>
            </a:r>
            <a:endParaRPr lang="ko-KR" altLang="en-US" sz="2000" b="1" spc="0" dirty="0"/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841560" y="2315130"/>
            <a:ext cx="57526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en-US" altLang="ko-KR" sz="2400" spc="0" dirty="0"/>
              <a:t>1. </a:t>
            </a:r>
            <a:r>
              <a:rPr lang="ko-KR" altLang="en-US" sz="2400" spc="0" dirty="0"/>
              <a:t>시간과 분을 표시하는 시계 구현</a:t>
            </a:r>
            <a:endParaRPr lang="en-US" altLang="ko-KR" sz="2400" spc="0" dirty="0"/>
          </a:p>
          <a:p>
            <a:pPr algn="l"/>
            <a:r>
              <a:rPr lang="en-US" altLang="ko-KR" sz="2400" spc="0" dirty="0"/>
              <a:t>	-S/W1</a:t>
            </a:r>
            <a:r>
              <a:rPr lang="ko-KR" altLang="en-US" sz="2400" spc="0" dirty="0"/>
              <a:t>을 사용 </a:t>
            </a:r>
            <a:r>
              <a:rPr lang="en-US" altLang="ko-KR" sz="2400" spc="0" dirty="0"/>
              <a:t>-&gt; </a:t>
            </a:r>
            <a:r>
              <a:rPr lang="ko-KR" altLang="en-US" sz="2400" spc="0" dirty="0"/>
              <a:t>초 표시로 전환</a:t>
            </a:r>
            <a:endParaRPr lang="en-US" altLang="ko-KR" sz="2400" spc="0" dirty="0"/>
          </a:p>
          <a:p>
            <a:pPr algn="l"/>
            <a:endParaRPr lang="en-US" altLang="ko-KR" sz="2400" spc="0" dirty="0"/>
          </a:p>
          <a:p>
            <a:pPr algn="l"/>
            <a:r>
              <a:rPr lang="en-US" altLang="ko-KR" sz="2400" spc="0" dirty="0"/>
              <a:t>2. </a:t>
            </a:r>
            <a:r>
              <a:rPr lang="ko-KR" altLang="en-US" sz="2400" spc="0" dirty="0" err="1"/>
              <a:t>스탑워치</a:t>
            </a:r>
            <a:r>
              <a:rPr lang="en-US" altLang="ko-KR" sz="2400" spc="0" dirty="0"/>
              <a:t>, </a:t>
            </a:r>
            <a:r>
              <a:rPr lang="ko-KR" altLang="en-US" sz="2400" spc="0" dirty="0"/>
              <a:t>타이머 등 추가기능 구현</a:t>
            </a:r>
            <a:endParaRPr lang="en-US" altLang="ko-KR" sz="2400" spc="0" dirty="0"/>
          </a:p>
          <a:p>
            <a:pPr algn="l"/>
            <a:r>
              <a:rPr lang="en-US" altLang="ko-KR" sz="2400" spc="0" dirty="0"/>
              <a:t>	-S/W2</a:t>
            </a:r>
            <a:r>
              <a:rPr lang="ko-KR" altLang="en-US" sz="2400" spc="0" dirty="0"/>
              <a:t> 또는 </a:t>
            </a:r>
            <a:r>
              <a:rPr lang="en-US" altLang="ko-KR" sz="2400" spc="0" dirty="0"/>
              <a:t>S/W3 </a:t>
            </a:r>
            <a:r>
              <a:rPr lang="ko-KR" altLang="en-US" sz="2400" spc="0" dirty="0"/>
              <a:t>사용</a:t>
            </a:r>
          </a:p>
        </p:txBody>
      </p:sp>
    </p:spTree>
    <p:extLst>
      <p:ext uri="{BB962C8B-B14F-4D97-AF65-F5344CB8AC3E}">
        <p14:creationId xmlns:p14="http://schemas.microsoft.com/office/powerpoint/2010/main" val="2669005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01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목적 </a:t>
            </a:r>
            <a:r>
              <a:rPr lang="en-US" altLang="ko-KR" sz="2000" b="1" spc="0" dirty="0"/>
              <a:t>(</a:t>
            </a:r>
            <a:r>
              <a:rPr lang="ko-KR" altLang="en-US" sz="2000" b="1" spc="0" dirty="0" err="1"/>
              <a:t>변경후</a:t>
            </a:r>
            <a:r>
              <a:rPr lang="en-US" altLang="ko-KR" sz="2000" b="1" spc="0" dirty="0"/>
              <a:t>)</a:t>
            </a:r>
            <a:endParaRPr lang="ko-KR" altLang="en-US" sz="2000" b="1" spc="0" dirty="0"/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841559" y="2315130"/>
            <a:ext cx="99905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en-US" altLang="ko-KR" sz="2400" spc="0" dirty="0"/>
              <a:t>1. </a:t>
            </a:r>
            <a:r>
              <a:rPr lang="ko-KR" altLang="en-US" sz="2400" spc="0" dirty="0"/>
              <a:t>시간과 분을 표시하는 시계 구현</a:t>
            </a:r>
            <a:endParaRPr lang="en-US" altLang="ko-KR" sz="2400" spc="0" dirty="0"/>
          </a:p>
          <a:p>
            <a:pPr algn="l"/>
            <a:r>
              <a:rPr lang="en-US" altLang="ko-KR" sz="2400" spc="0" dirty="0"/>
              <a:t>	-S/W1</a:t>
            </a:r>
            <a:r>
              <a:rPr lang="ko-KR" altLang="en-US" sz="2400" spc="0" dirty="0"/>
              <a:t>을 사용 </a:t>
            </a:r>
            <a:r>
              <a:rPr lang="en-US" altLang="ko-KR" sz="2400" spc="0" dirty="0"/>
              <a:t>-&gt; </a:t>
            </a:r>
            <a:r>
              <a:rPr lang="ko-KR" altLang="en-US" sz="2400" spc="0" dirty="0"/>
              <a:t>초 표시로 전환</a:t>
            </a:r>
            <a:endParaRPr lang="en-US" altLang="ko-KR" sz="2400" spc="0" dirty="0"/>
          </a:p>
          <a:p>
            <a:pPr algn="l"/>
            <a:endParaRPr lang="en-US" altLang="ko-KR" sz="2400" spc="0" dirty="0"/>
          </a:p>
          <a:p>
            <a:pPr algn="l"/>
            <a:r>
              <a:rPr lang="en-US" altLang="ko-KR" sz="2400" spc="0" dirty="0"/>
              <a:t>2. </a:t>
            </a:r>
            <a:r>
              <a:rPr lang="ko-KR" altLang="en-US" sz="2400" u="sng" spc="0" dirty="0"/>
              <a:t>시간 설정</a:t>
            </a:r>
            <a:r>
              <a:rPr lang="ko-KR" altLang="en-US" sz="2400" spc="0" dirty="0"/>
              <a:t>이 가능하고 </a:t>
            </a:r>
            <a:r>
              <a:rPr lang="en-US" altLang="ko-KR" sz="2400" u="sng" spc="0" dirty="0"/>
              <a:t>AM/PM</a:t>
            </a:r>
            <a:r>
              <a:rPr lang="ko-KR" altLang="en-US" sz="2400" spc="0" dirty="0"/>
              <a:t>을 나타낼 수 있는 시계 구현</a:t>
            </a:r>
            <a:endParaRPr lang="en-US" altLang="ko-KR" sz="2400" spc="0" dirty="0"/>
          </a:p>
          <a:p>
            <a:pPr algn="l"/>
            <a:endParaRPr lang="en-US" altLang="ko-KR" sz="2400" spc="0" dirty="0"/>
          </a:p>
          <a:p>
            <a:pPr algn="l"/>
            <a:r>
              <a:rPr lang="ko-KR" altLang="en-US" sz="2400" spc="0" dirty="0"/>
              <a:t>여러 추가기능을 추가하기보다 원래 시계의 목적에 맞도록 꼭 필요한 기능만 넣어 간단하면서도 편리하게 사용할 수 있도록 제작</a:t>
            </a:r>
          </a:p>
        </p:txBody>
      </p:sp>
    </p:spTree>
    <p:extLst>
      <p:ext uri="{BB962C8B-B14F-4D97-AF65-F5344CB8AC3E}">
        <p14:creationId xmlns:p14="http://schemas.microsoft.com/office/powerpoint/2010/main" val="1530276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시스템 동작내용 </a:t>
            </a:r>
            <a:r>
              <a:rPr lang="en-US" altLang="ko-KR" sz="2000" b="1" spc="0" dirty="0"/>
              <a:t>(HW/SW)</a:t>
            </a:r>
            <a:endParaRPr lang="ko-KR" altLang="en-US" sz="2000" b="1" spc="0" dirty="0"/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1" name="잉크 100">
                <a:extLst>
                  <a:ext uri="{FF2B5EF4-FFF2-40B4-BE49-F238E27FC236}">
                    <a16:creationId xmlns:a16="http://schemas.microsoft.com/office/drawing/2014/main" id="{6F5C7457-B827-431B-B421-59DEEB772F79}"/>
                  </a:ext>
                </a:extLst>
              </p14:cNvPr>
              <p14:cNvContentPartPr/>
              <p14:nvPr/>
            </p14:nvContentPartPr>
            <p14:xfrm>
              <a:off x="9331789" y="4732754"/>
              <a:ext cx="334" cy="311"/>
            </p14:xfrm>
          </p:contentPart>
        </mc:Choice>
        <mc:Fallback xmlns="">
          <p:pic>
            <p:nvPicPr>
              <p:cNvPr id="101" name="잉크 100">
                <a:extLst>
                  <a:ext uri="{FF2B5EF4-FFF2-40B4-BE49-F238E27FC236}">
                    <a16:creationId xmlns:a16="http://schemas.microsoft.com/office/drawing/2014/main" id="{6F5C7457-B827-431B-B421-59DEEB772F7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26111" y="4727467"/>
                <a:ext cx="11690" cy="108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02" name="잉크 101">
                <a:extLst>
                  <a:ext uri="{FF2B5EF4-FFF2-40B4-BE49-F238E27FC236}">
                    <a16:creationId xmlns:a16="http://schemas.microsoft.com/office/drawing/2014/main" id="{AF55CBA0-DC7A-4E7D-9231-4D9D4FD3CCD9}"/>
                  </a:ext>
                </a:extLst>
              </p14:cNvPr>
              <p14:cNvContentPartPr/>
              <p14:nvPr/>
            </p14:nvContentPartPr>
            <p14:xfrm>
              <a:off x="3489645" y="4376100"/>
              <a:ext cx="13374" cy="1557"/>
            </p14:xfrm>
          </p:contentPart>
        </mc:Choice>
        <mc:Fallback xmlns="">
          <p:pic>
            <p:nvPicPr>
              <p:cNvPr id="102" name="잉크 101">
                <a:extLst>
                  <a:ext uri="{FF2B5EF4-FFF2-40B4-BE49-F238E27FC236}">
                    <a16:creationId xmlns:a16="http://schemas.microsoft.com/office/drawing/2014/main" id="{AF55CBA0-DC7A-4E7D-9231-4D9D4FD3CCD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480609" y="4366369"/>
                <a:ext cx="31086" cy="206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03" name="잉크 102">
                <a:extLst>
                  <a:ext uri="{FF2B5EF4-FFF2-40B4-BE49-F238E27FC236}">
                    <a16:creationId xmlns:a16="http://schemas.microsoft.com/office/drawing/2014/main" id="{2D42019A-CA56-4D02-9F99-5141C8CD8D75}"/>
                  </a:ext>
                </a:extLst>
              </p14:cNvPr>
              <p14:cNvContentPartPr/>
              <p14:nvPr/>
            </p14:nvContentPartPr>
            <p14:xfrm>
              <a:off x="7219841" y="3533618"/>
              <a:ext cx="6018" cy="14638"/>
            </p14:xfrm>
          </p:contentPart>
        </mc:Choice>
        <mc:Fallback xmlns="">
          <p:pic>
            <p:nvPicPr>
              <p:cNvPr id="103" name="잉크 102">
                <a:extLst>
                  <a:ext uri="{FF2B5EF4-FFF2-40B4-BE49-F238E27FC236}">
                    <a16:creationId xmlns:a16="http://schemas.microsoft.com/office/drawing/2014/main" id="{2D42019A-CA56-4D02-9F99-5141C8CD8D7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213823" y="3527549"/>
                <a:ext cx="18054" cy="26777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그림 9">
            <a:extLst>
              <a:ext uri="{FF2B5EF4-FFF2-40B4-BE49-F238E27FC236}">
                <a16:creationId xmlns:a16="http://schemas.microsoft.com/office/drawing/2014/main" id="{4ED844D3-3CB1-4BD9-A4CF-6F54FB72915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6962" y="1357058"/>
            <a:ext cx="3824776" cy="5099701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674DD10C-3B6B-4C56-8AB9-153B6B6016EB}"/>
              </a:ext>
            </a:extLst>
          </p:cNvPr>
          <p:cNvSpPr txBox="1"/>
          <p:nvPr/>
        </p:nvSpPr>
        <p:spPr>
          <a:xfrm>
            <a:off x="4989458" y="2271239"/>
            <a:ext cx="663652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endParaRPr lang="en-US" altLang="ko-KR" sz="2400" b="1" spc="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ko-KR" sz="2400" b="1" spc="0" dirty="0"/>
              <a:t>PORT A</a:t>
            </a:r>
            <a:r>
              <a:rPr lang="en-US" altLang="ko-KR" sz="2400" spc="0" dirty="0"/>
              <a:t> : </a:t>
            </a:r>
            <a:r>
              <a:rPr lang="ko-KR" altLang="en-US" sz="2400" spc="0" dirty="0">
                <a:ea typeface="KoPub돋움체 Medium" panose="02020603020101020101"/>
              </a:rPr>
              <a:t>스위치</a:t>
            </a:r>
            <a:r>
              <a:rPr lang="ko-KR" altLang="en-US" sz="2400" spc="0" dirty="0"/>
              <a:t> </a:t>
            </a:r>
            <a:r>
              <a:rPr lang="en-US" altLang="ko-KR" sz="2400" spc="0" dirty="0"/>
              <a:t>1,2,3 </a:t>
            </a:r>
          </a:p>
          <a:p>
            <a:pPr algn="l"/>
            <a:r>
              <a:rPr lang="ko-KR" altLang="en-US" sz="2400" spc="0" dirty="0"/>
              <a:t>   </a:t>
            </a:r>
            <a:r>
              <a:rPr lang="en-US" altLang="ko-KR" sz="2400" spc="0" dirty="0"/>
              <a:t>- </a:t>
            </a:r>
            <a:r>
              <a:rPr lang="ko-KR" altLang="en-US" sz="2400" spc="0" dirty="0"/>
              <a:t>각 스위치마다 </a:t>
            </a:r>
            <a:r>
              <a:rPr lang="ko-KR" altLang="en-US" sz="2400" spc="0" dirty="0" err="1"/>
              <a:t>풀업</a:t>
            </a:r>
            <a:r>
              <a:rPr lang="ko-KR" altLang="en-US" sz="2400" spc="0" dirty="0"/>
              <a:t> 저항 추가</a:t>
            </a:r>
            <a:endParaRPr lang="en-US" altLang="ko-KR" sz="2400" spc="0" dirty="0"/>
          </a:p>
          <a:p>
            <a:pPr algn="l"/>
            <a:endParaRPr lang="en-US" altLang="ko-KR" sz="2400" spc="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ko-KR" sz="2400" b="1" spc="0" dirty="0"/>
              <a:t>PORT B</a:t>
            </a:r>
            <a:r>
              <a:rPr lang="en-US" altLang="ko-KR" sz="2400" spc="0" dirty="0"/>
              <a:t> : SEGMENT COM</a:t>
            </a:r>
            <a:r>
              <a:rPr lang="ko-KR" altLang="en-US" sz="2400" spc="0" dirty="0"/>
              <a:t> </a:t>
            </a:r>
            <a:r>
              <a:rPr lang="en-US" altLang="ko-KR" sz="2400" spc="0" dirty="0"/>
              <a:t>,</a:t>
            </a:r>
            <a:r>
              <a:rPr lang="ko-KR" altLang="en-US" sz="2400" spc="0" dirty="0"/>
              <a:t> </a:t>
            </a:r>
            <a:r>
              <a:rPr lang="en-US" altLang="ko-KR" sz="2400" spc="0" dirty="0"/>
              <a:t>LED</a:t>
            </a:r>
          </a:p>
          <a:p>
            <a:pPr algn="l"/>
            <a:r>
              <a:rPr lang="en-US" altLang="ko-KR" sz="2400" spc="0" dirty="0"/>
              <a:t>   - AM/PM </a:t>
            </a:r>
            <a:r>
              <a:rPr lang="ko-KR" altLang="en-US" sz="2400" spc="0" dirty="0"/>
              <a:t>표시 </a:t>
            </a:r>
            <a:r>
              <a:rPr lang="en-US" altLang="ko-KR" sz="2400" spc="0" dirty="0"/>
              <a:t>LED </a:t>
            </a:r>
            <a:r>
              <a:rPr lang="ko-KR" altLang="en-US" sz="2400" spc="0" dirty="0"/>
              <a:t>추가</a:t>
            </a:r>
            <a:endParaRPr lang="en-US" altLang="ko-KR" sz="2400" spc="0" dirty="0"/>
          </a:p>
          <a:p>
            <a:pPr algn="l"/>
            <a:endParaRPr lang="en-US" altLang="ko-KR" sz="2400" spc="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ko-KR" sz="2400" b="1" spc="0" dirty="0"/>
              <a:t>PORT C</a:t>
            </a:r>
            <a:r>
              <a:rPr lang="en-US" altLang="ko-KR" sz="2400" spc="0" dirty="0"/>
              <a:t> : SEGMENT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400" spc="0" dirty="0" err="1"/>
              <a:t>부저는</a:t>
            </a:r>
            <a:r>
              <a:rPr lang="ko-KR" altLang="en-US" sz="2400" spc="0" dirty="0"/>
              <a:t> 사용하지 않음</a:t>
            </a:r>
            <a:endParaRPr lang="en-US" altLang="ko-KR" sz="2400" spc="0" dirty="0"/>
          </a:p>
          <a:p>
            <a:pPr algn="l"/>
            <a:endParaRPr lang="en-US" altLang="ko-KR" sz="2400" spc="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24499E-E48B-4D69-945C-F5D425A86B35}"/>
              </a:ext>
            </a:extLst>
          </p:cNvPr>
          <p:cNvSpPr txBox="1"/>
          <p:nvPr/>
        </p:nvSpPr>
        <p:spPr>
          <a:xfrm>
            <a:off x="4989458" y="1343996"/>
            <a:ext cx="3635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prstClr val="black"/>
                </a:solidFill>
                <a:ea typeface="KoPub돋움체 Medium" panose="02020603020101020101"/>
              </a:rPr>
              <a:t>하드웨어 추가 내용</a:t>
            </a:r>
            <a:endParaRPr lang="ko-KR" altLang="en-US" sz="2000" dirty="0">
              <a:ea typeface="KoPub돋움체 Medium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63578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시스템 동작내용 </a:t>
            </a:r>
            <a:r>
              <a:rPr lang="en-US" altLang="ko-KR" sz="2000" b="1" spc="0" dirty="0"/>
              <a:t>(HW/SW)</a:t>
            </a:r>
            <a:endParaRPr lang="ko-KR" altLang="en-US" sz="2000" b="1" spc="0" dirty="0"/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9203152-CF93-499D-B891-AAD45C7709A3}"/>
              </a:ext>
            </a:extLst>
          </p:cNvPr>
          <p:cNvSpPr txBox="1"/>
          <p:nvPr/>
        </p:nvSpPr>
        <p:spPr>
          <a:xfrm>
            <a:off x="1108869" y="2320569"/>
            <a:ext cx="830606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000" spc="0" dirty="0"/>
              <a:t>기본 기능 </a:t>
            </a:r>
            <a:endParaRPr lang="en-US" altLang="ko-KR" sz="2000" spc="0" dirty="0"/>
          </a:p>
          <a:p>
            <a:pPr algn="l"/>
            <a:r>
              <a:rPr lang="en-US" altLang="ko-KR" sz="2000" spc="0" dirty="0"/>
              <a:t>	</a:t>
            </a:r>
            <a:r>
              <a:rPr lang="ko-KR" altLang="en-US" sz="2000" b="1" spc="0" dirty="0"/>
              <a:t>기본 모드 </a:t>
            </a:r>
            <a:r>
              <a:rPr lang="en-US" altLang="ko-KR" sz="2000" spc="0" dirty="0"/>
              <a:t>	</a:t>
            </a:r>
          </a:p>
          <a:p>
            <a:pPr algn="l"/>
            <a:r>
              <a:rPr lang="en-US" altLang="ko-KR" sz="2000" spc="0" dirty="0"/>
              <a:t>		</a:t>
            </a:r>
            <a:r>
              <a:rPr lang="ko-KR" altLang="en-US" sz="2000" spc="0" dirty="0"/>
              <a:t>▶시간과 분을 표시하는 모드 </a:t>
            </a:r>
            <a:endParaRPr lang="en-US" altLang="ko-KR" sz="2000" spc="0" dirty="0"/>
          </a:p>
          <a:p>
            <a:pPr algn="l"/>
            <a:r>
              <a:rPr lang="en-US" altLang="ko-KR" sz="2000" spc="0" dirty="0"/>
              <a:t>		</a:t>
            </a:r>
            <a:r>
              <a:rPr lang="ko-KR" altLang="en-US" sz="2000" spc="0" dirty="0"/>
              <a:t>▶ 처음에 </a:t>
            </a:r>
            <a:r>
              <a:rPr lang="en-US" altLang="ko-KR" sz="2000" spc="0" dirty="0"/>
              <a:t>00</a:t>
            </a:r>
            <a:r>
              <a:rPr lang="ko-KR" altLang="en-US" sz="2000" spc="0" dirty="0"/>
              <a:t>시 </a:t>
            </a:r>
            <a:r>
              <a:rPr lang="en-US" altLang="ko-KR" sz="2000" spc="0" dirty="0"/>
              <a:t>00</a:t>
            </a:r>
            <a:r>
              <a:rPr lang="ko-KR" altLang="en-US" sz="2000" spc="0" dirty="0"/>
              <a:t>분으로 시작</a:t>
            </a:r>
            <a:endParaRPr lang="en-US" altLang="ko-KR" sz="2000" spc="0" dirty="0"/>
          </a:p>
          <a:p>
            <a:pPr algn="l"/>
            <a:r>
              <a:rPr lang="en-US" altLang="ko-KR" sz="2000" spc="0" dirty="0"/>
              <a:t>		</a:t>
            </a:r>
            <a:r>
              <a:rPr lang="ko-KR" altLang="en-US" sz="2000" spc="0" dirty="0"/>
              <a:t>▶ </a:t>
            </a:r>
            <a:r>
              <a:rPr lang="en-US" altLang="ko-KR" sz="2000" spc="0" dirty="0"/>
              <a:t>DIGIT 1,2 </a:t>
            </a:r>
            <a:r>
              <a:rPr lang="ko-KR" altLang="en-US" sz="2000" spc="0" dirty="0"/>
              <a:t>번에 시간 표시</a:t>
            </a:r>
            <a:endParaRPr lang="en-US" altLang="ko-KR" sz="2000" spc="0" dirty="0"/>
          </a:p>
          <a:p>
            <a:pPr algn="l"/>
            <a:r>
              <a:rPr lang="en-US" altLang="ko-KR" sz="2000" spc="0" dirty="0"/>
              <a:t>		</a:t>
            </a:r>
            <a:r>
              <a:rPr lang="ko-KR" altLang="en-US" sz="2000" spc="0" dirty="0"/>
              <a:t>▶ </a:t>
            </a:r>
            <a:r>
              <a:rPr lang="en-US" altLang="ko-KR" sz="2000" spc="0" dirty="0"/>
              <a:t>DIGIT 3,4 </a:t>
            </a:r>
            <a:r>
              <a:rPr lang="ko-KR" altLang="en-US" sz="2000" spc="0" dirty="0"/>
              <a:t>번에 분 표시</a:t>
            </a:r>
            <a:endParaRPr lang="en-US" altLang="ko-KR" sz="2000" spc="0" dirty="0"/>
          </a:p>
          <a:p>
            <a:pPr algn="l"/>
            <a:endParaRPr lang="en-US" altLang="ko-KR" sz="2000" spc="0" dirty="0"/>
          </a:p>
          <a:p>
            <a:pPr algn="l"/>
            <a:r>
              <a:rPr lang="en-US" altLang="ko-KR" sz="2000" spc="0" dirty="0"/>
              <a:t>	</a:t>
            </a:r>
            <a:r>
              <a:rPr lang="ko-KR" altLang="en-US" sz="2000" b="1" spc="0" dirty="0"/>
              <a:t>초 표시 모드</a:t>
            </a:r>
            <a:r>
              <a:rPr lang="en-US" altLang="ko-KR" sz="2000" spc="0" dirty="0"/>
              <a:t>	</a:t>
            </a:r>
          </a:p>
          <a:p>
            <a:pPr algn="l"/>
            <a:r>
              <a:rPr lang="en-US" altLang="ko-KR" sz="2000" spc="0" dirty="0"/>
              <a:t>		</a:t>
            </a:r>
            <a:r>
              <a:rPr lang="ko-KR" altLang="en-US" sz="2000" spc="0" dirty="0"/>
              <a:t> ▶ </a:t>
            </a:r>
            <a:r>
              <a:rPr lang="en-US" altLang="ko-KR" sz="2000" spc="0" dirty="0"/>
              <a:t>SW1</a:t>
            </a:r>
            <a:r>
              <a:rPr lang="ko-KR" altLang="en-US" sz="2000" spc="0" dirty="0"/>
              <a:t>을 한번 누르면 모드 전환</a:t>
            </a:r>
            <a:endParaRPr lang="en-US" altLang="ko-KR" sz="2000" spc="0" dirty="0"/>
          </a:p>
          <a:p>
            <a:pPr algn="l"/>
            <a:r>
              <a:rPr lang="en-US" altLang="ko-KR" sz="2000" spc="0" dirty="0"/>
              <a:t>		</a:t>
            </a:r>
            <a:r>
              <a:rPr lang="ko-KR" altLang="en-US" sz="2000" spc="0" dirty="0"/>
              <a:t> ▶ </a:t>
            </a:r>
            <a:r>
              <a:rPr lang="en-US" altLang="ko-KR" sz="2000" spc="0" dirty="0"/>
              <a:t>DIGIT 1,2 </a:t>
            </a:r>
            <a:r>
              <a:rPr lang="ko-KR" altLang="en-US" sz="2000" spc="0" dirty="0"/>
              <a:t>번은 </a:t>
            </a:r>
            <a:r>
              <a:rPr lang="en-US" altLang="ko-KR" sz="2000" spc="0" dirty="0"/>
              <a:t>OFF</a:t>
            </a:r>
          </a:p>
          <a:p>
            <a:pPr algn="l"/>
            <a:r>
              <a:rPr lang="en-US" altLang="ko-KR" sz="2000" spc="0" dirty="0"/>
              <a:t>		</a:t>
            </a:r>
            <a:r>
              <a:rPr lang="ko-KR" altLang="en-US" sz="2000" spc="0" dirty="0"/>
              <a:t> ▶ </a:t>
            </a:r>
            <a:r>
              <a:rPr lang="en-US" altLang="ko-KR" sz="2000" spc="0" dirty="0"/>
              <a:t>DIGIT 3,4 </a:t>
            </a:r>
            <a:r>
              <a:rPr lang="ko-KR" altLang="en-US" sz="2000" spc="0" dirty="0"/>
              <a:t>번에 초 표시 </a:t>
            </a:r>
            <a:endParaRPr lang="en-US" altLang="ko-KR" sz="2000" spc="0" dirty="0"/>
          </a:p>
          <a:p>
            <a:pPr algn="l"/>
            <a:endParaRPr lang="en-US" altLang="ko-KR" sz="2000" spc="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B975CF-A339-417A-9914-AE2AA8F55037}"/>
              </a:ext>
            </a:extLst>
          </p:cNvPr>
          <p:cNvSpPr txBox="1"/>
          <p:nvPr/>
        </p:nvSpPr>
        <p:spPr>
          <a:xfrm>
            <a:off x="2292350" y="1343996"/>
            <a:ext cx="3635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prstClr val="black"/>
                </a:solidFill>
                <a:ea typeface="KoPub돋움체 Medium" panose="02020603020101020101"/>
              </a:rPr>
              <a:t>소프트웨어 기본 내용</a:t>
            </a:r>
            <a:endParaRPr lang="ko-KR" altLang="en-US" sz="2000" dirty="0">
              <a:ea typeface="KoPub돋움체 Medium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719379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02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시스템 동작내용 </a:t>
            </a:r>
            <a:r>
              <a:rPr lang="en-US" altLang="ko-KR" sz="2000" b="1" spc="0" dirty="0"/>
              <a:t>(HW/SW)</a:t>
            </a:r>
            <a:endParaRPr lang="ko-KR" altLang="en-US" sz="2000" b="1" spc="0" dirty="0"/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9203152-CF93-499D-B891-AAD45C7709A3}"/>
              </a:ext>
            </a:extLst>
          </p:cNvPr>
          <p:cNvSpPr txBox="1"/>
          <p:nvPr/>
        </p:nvSpPr>
        <p:spPr>
          <a:xfrm>
            <a:off x="1108869" y="2320569"/>
            <a:ext cx="984980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000" spc="0" dirty="0"/>
              <a:t>추가 기능 </a:t>
            </a:r>
            <a:endParaRPr lang="en-US" altLang="ko-KR" sz="2000" spc="0" dirty="0"/>
          </a:p>
          <a:p>
            <a:pPr algn="l"/>
            <a:r>
              <a:rPr lang="en-US" altLang="ko-KR" sz="2000" spc="0" dirty="0"/>
              <a:t> 	</a:t>
            </a:r>
            <a:r>
              <a:rPr lang="ko-KR" altLang="en-US" sz="2000" b="1" spc="0" dirty="0"/>
              <a:t>시간 설정 모드   </a:t>
            </a:r>
            <a:endParaRPr lang="en-US" altLang="ko-KR" sz="2000" b="1" spc="0" dirty="0"/>
          </a:p>
          <a:p>
            <a:pPr algn="l"/>
            <a:r>
              <a:rPr lang="en-US" altLang="ko-KR" sz="2000" spc="0" dirty="0"/>
              <a:t>	</a:t>
            </a:r>
            <a:r>
              <a:rPr lang="ko-KR" altLang="en-US" sz="2000" spc="0" dirty="0"/>
              <a:t> ▶ </a:t>
            </a:r>
            <a:r>
              <a:rPr lang="en-US" altLang="ko-KR" sz="2000" spc="0" dirty="0"/>
              <a:t>SW3</a:t>
            </a:r>
            <a:r>
              <a:rPr lang="ko-KR" altLang="en-US" sz="2000" spc="0" dirty="0"/>
              <a:t>을 한번 누르면</a:t>
            </a:r>
            <a:r>
              <a:rPr lang="en-US" altLang="ko-KR" sz="2000" spc="0" dirty="0"/>
              <a:t> </a:t>
            </a:r>
            <a:r>
              <a:rPr lang="ko-KR" altLang="en-US" sz="2000" spc="0" dirty="0"/>
              <a:t>모드 전환</a:t>
            </a:r>
            <a:endParaRPr lang="en-US" altLang="ko-KR" sz="2000" spc="0" dirty="0"/>
          </a:p>
          <a:p>
            <a:pPr algn="l"/>
            <a:r>
              <a:rPr lang="en-US" altLang="ko-KR" sz="2000" spc="0" dirty="0"/>
              <a:t>	     </a:t>
            </a:r>
            <a:r>
              <a:rPr lang="ko-KR" altLang="en-US" sz="2000" spc="0" dirty="0"/>
              <a:t>→이때 모든 </a:t>
            </a:r>
            <a:r>
              <a:rPr lang="en-US" altLang="ko-KR" sz="2000" spc="0" dirty="0"/>
              <a:t>DIGIT </a:t>
            </a:r>
            <a:r>
              <a:rPr lang="ko-KR" altLang="en-US" sz="2000" spc="0" dirty="0"/>
              <a:t>의 </a:t>
            </a:r>
            <a:r>
              <a:rPr lang="en-US" altLang="ko-KR" sz="2000" spc="0" dirty="0"/>
              <a:t>DOT</a:t>
            </a:r>
            <a:r>
              <a:rPr lang="ko-KR" altLang="en-US" sz="2000" spc="0" dirty="0"/>
              <a:t>을 </a:t>
            </a:r>
            <a:r>
              <a:rPr lang="en-US" altLang="ko-KR" sz="2000" spc="0" dirty="0"/>
              <a:t>ON</a:t>
            </a:r>
            <a:r>
              <a:rPr lang="ko-KR" altLang="en-US" sz="2000" spc="0" dirty="0"/>
              <a:t> 시켜 시간 설정 모드를 표시한다</a:t>
            </a:r>
            <a:endParaRPr lang="en-US" altLang="ko-KR" sz="2000" spc="0" dirty="0"/>
          </a:p>
          <a:p>
            <a:pPr algn="l"/>
            <a:r>
              <a:rPr lang="en-US" altLang="ko-KR" sz="2000" spc="0" dirty="0"/>
              <a:t>		SW1 – </a:t>
            </a:r>
            <a:r>
              <a:rPr lang="ko-KR" altLang="en-US" sz="2000" spc="0" dirty="0"/>
              <a:t>시간 변수 </a:t>
            </a:r>
            <a:r>
              <a:rPr lang="en-US" altLang="ko-KR" sz="2000" spc="0" dirty="0"/>
              <a:t>1</a:t>
            </a:r>
            <a:r>
              <a:rPr lang="ko-KR" altLang="en-US" sz="2000" spc="0" dirty="0"/>
              <a:t>증가</a:t>
            </a:r>
            <a:endParaRPr lang="en-US" altLang="ko-KR" sz="2000" spc="0" dirty="0"/>
          </a:p>
          <a:p>
            <a:pPr algn="l"/>
            <a:r>
              <a:rPr lang="en-US" altLang="ko-KR" sz="2000" spc="0" dirty="0"/>
              <a:t>		SW2 – </a:t>
            </a:r>
            <a:r>
              <a:rPr lang="ko-KR" altLang="en-US" sz="2000" spc="0" dirty="0"/>
              <a:t>분 변수 </a:t>
            </a:r>
            <a:r>
              <a:rPr lang="en-US" altLang="ko-KR" sz="2000" spc="0" dirty="0"/>
              <a:t>1</a:t>
            </a:r>
            <a:r>
              <a:rPr lang="ko-KR" altLang="en-US" sz="2000" spc="0" dirty="0"/>
              <a:t>증가</a:t>
            </a:r>
            <a:endParaRPr lang="en-US" altLang="ko-KR" sz="2000" spc="0" dirty="0"/>
          </a:p>
          <a:p>
            <a:pPr algn="l"/>
            <a:r>
              <a:rPr lang="en-US" altLang="ko-KR" sz="2000" spc="0" dirty="0"/>
              <a:t>		SW3 – </a:t>
            </a:r>
            <a:r>
              <a:rPr lang="ko-KR" altLang="en-US" sz="2000" spc="0" dirty="0"/>
              <a:t>초 변수 </a:t>
            </a:r>
            <a:r>
              <a:rPr lang="en-US" altLang="ko-KR" sz="2000" spc="0" dirty="0"/>
              <a:t>0</a:t>
            </a:r>
            <a:r>
              <a:rPr lang="ko-KR" altLang="en-US" sz="2000" spc="0" dirty="0"/>
              <a:t>으로 초기화 후</a:t>
            </a:r>
            <a:r>
              <a:rPr lang="en-US" altLang="ko-KR" sz="2000" spc="0" dirty="0"/>
              <a:t> </a:t>
            </a:r>
            <a:r>
              <a:rPr lang="ko-KR" altLang="en-US" sz="2000" spc="0" dirty="0"/>
              <a:t>기본 모드로 전환</a:t>
            </a:r>
            <a:endParaRPr lang="en-US" altLang="ko-KR" sz="2000" spc="0" dirty="0"/>
          </a:p>
          <a:p>
            <a:pPr algn="l"/>
            <a:endParaRPr lang="en-US" altLang="ko-KR" sz="2000" spc="0" dirty="0"/>
          </a:p>
          <a:p>
            <a:pPr algn="l"/>
            <a:r>
              <a:rPr lang="en-US" altLang="ko-KR" sz="2000" spc="0" dirty="0"/>
              <a:t>	</a:t>
            </a:r>
            <a:r>
              <a:rPr lang="ko-KR" altLang="en-US" sz="2000" spc="0" dirty="0"/>
              <a:t> ▶ </a:t>
            </a:r>
            <a:r>
              <a:rPr lang="en-US" altLang="ko-KR" sz="2000" spc="0" dirty="0"/>
              <a:t>LED</a:t>
            </a:r>
            <a:r>
              <a:rPr lang="ko-KR" altLang="en-US" sz="2000" spc="0" dirty="0"/>
              <a:t>로 </a:t>
            </a:r>
            <a:r>
              <a:rPr lang="en-US" altLang="ko-KR" sz="2000" spc="0" dirty="0"/>
              <a:t>AM/PM </a:t>
            </a:r>
            <a:r>
              <a:rPr lang="ko-KR" altLang="en-US" sz="2000" spc="0" dirty="0"/>
              <a:t>표시 </a:t>
            </a:r>
            <a:r>
              <a:rPr lang="en-US" altLang="ko-KR" sz="2000" spc="0" dirty="0"/>
              <a:t>(LED</a:t>
            </a:r>
            <a:r>
              <a:rPr lang="ko-KR" altLang="en-US" sz="2000" spc="0" dirty="0"/>
              <a:t>는 </a:t>
            </a:r>
            <a:r>
              <a:rPr lang="en-US" altLang="ko-KR" sz="2000" spc="0" dirty="0"/>
              <a:t>(RB4)</a:t>
            </a:r>
            <a:r>
              <a:rPr lang="ko-KR" altLang="en-US" sz="2000" spc="0" dirty="0"/>
              <a:t>에 연결</a:t>
            </a:r>
            <a:r>
              <a:rPr lang="en-US" altLang="ko-KR" sz="2000" spc="0" dirty="0"/>
              <a:t>)</a:t>
            </a:r>
          </a:p>
          <a:p>
            <a:pPr algn="l"/>
            <a:r>
              <a:rPr lang="en-US" altLang="ko-KR" sz="2000" spc="0" dirty="0"/>
              <a:t>		- AM</a:t>
            </a:r>
            <a:r>
              <a:rPr lang="ko-KR" altLang="en-US" sz="2000" spc="0" dirty="0" err="1"/>
              <a:t>일때</a:t>
            </a:r>
            <a:r>
              <a:rPr lang="ko-KR" altLang="en-US" sz="2000" spc="0" dirty="0"/>
              <a:t> </a:t>
            </a:r>
            <a:r>
              <a:rPr lang="en-US" altLang="ko-KR" sz="2000" spc="0" dirty="0"/>
              <a:t>LED OFF , PM</a:t>
            </a:r>
            <a:r>
              <a:rPr lang="ko-KR" altLang="en-US" sz="2000" spc="0" dirty="0" err="1"/>
              <a:t>일때</a:t>
            </a:r>
            <a:r>
              <a:rPr lang="ko-KR" altLang="en-US" sz="2000" spc="0" dirty="0"/>
              <a:t> </a:t>
            </a:r>
            <a:r>
              <a:rPr lang="en-US" altLang="ko-KR" sz="2000" spc="0" dirty="0"/>
              <a:t>LED ON</a:t>
            </a:r>
          </a:p>
          <a:p>
            <a:pPr algn="l"/>
            <a:endParaRPr lang="en-US" altLang="ko-KR" sz="2000" spc="0" dirty="0"/>
          </a:p>
          <a:p>
            <a:pPr algn="l"/>
            <a:r>
              <a:rPr lang="en-US" altLang="ko-KR" sz="2000" spc="0" dirty="0"/>
              <a:t>	</a:t>
            </a:r>
            <a:r>
              <a:rPr lang="ko-KR" altLang="en-US" sz="2000" spc="0" dirty="0"/>
              <a:t> ▶ </a:t>
            </a:r>
            <a:r>
              <a:rPr lang="en-US" altLang="ko-KR" sz="2000" spc="0" dirty="0"/>
              <a:t>1</a:t>
            </a:r>
            <a:r>
              <a:rPr lang="ko-KR" altLang="en-US" sz="2000" spc="0" dirty="0"/>
              <a:t>초에 한번 중앙의</a:t>
            </a:r>
            <a:r>
              <a:rPr lang="en-US" altLang="ko-KR" sz="2000" spc="0" dirty="0"/>
              <a:t> DIGIT 2</a:t>
            </a:r>
            <a:r>
              <a:rPr lang="ko-KR" altLang="en-US" sz="2000" spc="0" dirty="0"/>
              <a:t>번 </a:t>
            </a:r>
            <a:r>
              <a:rPr lang="en-US" altLang="ko-KR" sz="2000" spc="0" dirty="0"/>
              <a:t>DOT </a:t>
            </a:r>
            <a:r>
              <a:rPr lang="ko-KR" altLang="en-US" sz="2000" spc="0" dirty="0"/>
              <a:t>깜빡이기</a:t>
            </a:r>
            <a:endParaRPr lang="en-US" altLang="ko-KR" sz="600" spc="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B975CF-A339-417A-9914-AE2AA8F55037}"/>
              </a:ext>
            </a:extLst>
          </p:cNvPr>
          <p:cNvSpPr txBox="1"/>
          <p:nvPr/>
        </p:nvSpPr>
        <p:spPr>
          <a:xfrm>
            <a:off x="2292350" y="1343996"/>
            <a:ext cx="3635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prstClr val="black"/>
                </a:solidFill>
                <a:ea typeface="KoPub돋움체 Medium" panose="02020603020101020101"/>
              </a:rPr>
              <a:t>소프트웨어 추가 내용</a:t>
            </a:r>
            <a:endParaRPr lang="ko-KR" altLang="en-US" sz="2000" dirty="0">
              <a:ea typeface="KoPub돋움체 Medium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3075365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03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기능 및 동작기능</a:t>
            </a:r>
            <a:endParaRPr lang="ko-KR" altLang="en-US" sz="2000" spc="0" dirty="0"/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335778" y="2049576"/>
            <a:ext cx="6636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400" b="1" spc="0" dirty="0"/>
              <a:t>전체적인 동작 영상 </a:t>
            </a:r>
            <a:endParaRPr lang="en-US" altLang="ko-KR" sz="2400" b="1" spc="0" dirty="0"/>
          </a:p>
        </p:txBody>
      </p:sp>
      <p:pic>
        <p:nvPicPr>
          <p:cNvPr id="8" name="1">
            <a:hlinkClick r:id="" action="ppaction://media"/>
            <a:extLst>
              <a:ext uri="{FF2B5EF4-FFF2-40B4-BE49-F238E27FC236}">
                <a16:creationId xmlns:a16="http://schemas.microsoft.com/office/drawing/2014/main" id="{1F0D7929-6500-4BCB-B72D-230D16F235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4056" y="-3366934"/>
            <a:ext cx="7249644" cy="1286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166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000123" y="1404365"/>
            <a:ext cx="11049001" cy="4820719"/>
            <a:chOff x="1000123" y="1404365"/>
            <a:chExt cx="11049001" cy="4820719"/>
          </a:xfrm>
        </p:grpSpPr>
        <p:sp>
          <p:nvSpPr>
            <p:cNvPr id="16" name="직사각형 15"/>
            <p:cNvSpPr/>
            <p:nvPr/>
          </p:nvSpPr>
          <p:spPr>
            <a:xfrm>
              <a:off x="1028699" y="1812739"/>
              <a:ext cx="11020425" cy="441234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사각형: 둥근 위쪽 모서리 14"/>
            <p:cNvSpPr/>
            <p:nvPr/>
          </p:nvSpPr>
          <p:spPr>
            <a:xfrm>
              <a:off x="1000123" y="1404365"/>
              <a:ext cx="1292227" cy="583016"/>
            </a:xfrm>
            <a:prstGeom prst="round2Same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6688435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71450"/>
          </a:xfrm>
          <a:prstGeom prst="rect">
            <a:avLst/>
          </a:prstGeom>
          <a:solidFill>
            <a:srgbClr val="20A8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/>
          <p:cNvCxnSpPr>
            <a:cxnSpLocks/>
            <a:stCxn id="32" idx="3"/>
          </p:cNvCxnSpPr>
          <p:nvPr/>
        </p:nvCxnSpPr>
        <p:spPr>
          <a:xfrm>
            <a:off x="1689100" y="850900"/>
            <a:ext cx="10566400" cy="0"/>
          </a:xfrm>
          <a:prstGeom prst="line">
            <a:avLst/>
          </a:prstGeom>
          <a:ln>
            <a:solidFill>
              <a:srgbClr val="20A899">
                <a:alpha val="29000"/>
              </a:srgb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-5980" y="343068"/>
            <a:ext cx="1695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ctr"/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STEP</a:t>
            </a:r>
            <a:r>
              <a:rPr lang="ko-KR" altLang="en-US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en-US" altLang="ko-KR" sz="3000" b="1" dirty="0">
                <a:gradFill>
                  <a:gsLst>
                    <a:gs pos="0">
                      <a:srgbClr val="20A899"/>
                    </a:gs>
                    <a:gs pos="100000">
                      <a:srgbClr val="20A899"/>
                    </a:gs>
                  </a:gsLst>
                  <a:lin ang="5400000" scaled="1"/>
                </a:gra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03</a:t>
            </a:r>
            <a:endParaRPr lang="ko-KR" altLang="en-US" sz="3000" b="1" dirty="0">
              <a:gradFill>
                <a:gsLst>
                  <a:gs pos="0">
                    <a:srgbClr val="20A899"/>
                  </a:gs>
                  <a:gs pos="100000">
                    <a:srgbClr val="20A899"/>
                  </a:gs>
                </a:gsLst>
                <a:lin ang="5400000" scaled="1"/>
              </a:gra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33262" y="495270"/>
            <a:ext cx="46532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algn="l"/>
            <a:r>
              <a:rPr lang="ko-KR" altLang="en-US" sz="2000" b="1" spc="0" dirty="0"/>
              <a:t>기능 및 동작기능</a:t>
            </a:r>
          </a:p>
        </p:txBody>
      </p:sp>
      <p:grpSp>
        <p:nvGrpSpPr>
          <p:cNvPr id="63" name="그룹 62"/>
          <p:cNvGrpSpPr/>
          <p:nvPr/>
        </p:nvGrpSpPr>
        <p:grpSpPr>
          <a:xfrm>
            <a:off x="10651331" y="171450"/>
            <a:ext cx="1540669" cy="498489"/>
            <a:chOff x="9939079" y="2751991"/>
            <a:chExt cx="2443421" cy="790578"/>
          </a:xfrm>
        </p:grpSpPr>
        <p:sp>
          <p:nvSpPr>
            <p:cNvPr id="57" name="순서도: 지연 56"/>
            <p:cNvSpPr/>
            <p:nvPr/>
          </p:nvSpPr>
          <p:spPr>
            <a:xfrm rot="5400000">
              <a:off x="9790647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순서도: 지연 57"/>
            <p:cNvSpPr/>
            <p:nvPr/>
          </p:nvSpPr>
          <p:spPr>
            <a:xfrm rot="5400000">
              <a:off x="10278076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순서도: 지연 58"/>
            <p:cNvSpPr/>
            <p:nvPr/>
          </p:nvSpPr>
          <p:spPr>
            <a:xfrm rot="5400000">
              <a:off x="1076550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순서도: 지연 59"/>
            <p:cNvSpPr/>
            <p:nvPr/>
          </p:nvSpPr>
          <p:spPr>
            <a:xfrm rot="5400000">
              <a:off x="11252934" y="2900423"/>
              <a:ext cx="790578" cy="493713"/>
            </a:xfrm>
            <a:prstGeom prst="flowChartDelay">
              <a:avLst/>
            </a:prstGeom>
            <a:solidFill>
              <a:srgbClr val="FBF8B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순서도: 지연 60"/>
            <p:cNvSpPr/>
            <p:nvPr/>
          </p:nvSpPr>
          <p:spPr>
            <a:xfrm rot="5400000">
              <a:off x="11740355" y="2900423"/>
              <a:ext cx="790578" cy="493713"/>
            </a:xfrm>
            <a:prstGeom prst="flowChartDelay">
              <a:avLst/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68300" y="1510933"/>
            <a:ext cx="11455400" cy="4952061"/>
            <a:chOff x="368300" y="1510933"/>
            <a:chExt cx="11455400" cy="4952061"/>
          </a:xfrm>
        </p:grpSpPr>
        <p:sp>
          <p:nvSpPr>
            <p:cNvPr id="3" name="직사각형 2"/>
            <p:cNvSpPr/>
            <p:nvPr/>
          </p:nvSpPr>
          <p:spPr>
            <a:xfrm>
              <a:off x="368300" y="2038181"/>
              <a:ext cx="11455400" cy="44248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사각형: 둥근 위쪽 모서리 4"/>
            <p:cNvSpPr/>
            <p:nvPr/>
          </p:nvSpPr>
          <p:spPr>
            <a:xfrm>
              <a:off x="481806" y="1510933"/>
              <a:ext cx="1254126" cy="534318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335778" y="2049576"/>
            <a:ext cx="6636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dist">
              <a:defRPr sz="3200" spc="300">
                <a:gradFill>
                  <a:gsLst>
                    <a:gs pos="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1">
                        <a:lumMod val="75000"/>
                        <a:lumOff val="25000"/>
                      </a:schemeClr>
                    </a:gs>
                  </a:gsLst>
                  <a:lin ang="5400000" scaled="1"/>
                </a:gradFill>
                <a:latin typeface="KoPub돋움체 Medium" panose="02020603020101020101" pitchFamily="18" charset="-127"/>
                <a:ea typeface="KoPub돋움체 Medium" panose="02020603020101020101" pitchFamily="18" charset="-127"/>
              </a:defRPr>
            </a:lvl1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2400" b="1" spc="0" dirty="0"/>
              <a:t>추가 기능 영상 </a:t>
            </a:r>
            <a:endParaRPr lang="en-US" altLang="ko-KR" sz="2400" b="1" spc="0" dirty="0"/>
          </a:p>
        </p:txBody>
      </p:sp>
      <p:pic>
        <p:nvPicPr>
          <p:cNvPr id="9" name="2">
            <a:hlinkClick r:id="" action="ppaction://media"/>
            <a:extLst>
              <a:ext uri="{FF2B5EF4-FFF2-40B4-BE49-F238E27FC236}">
                <a16:creationId xmlns:a16="http://schemas.microsoft.com/office/drawing/2014/main" id="{55AA674E-D3F9-45C6-8849-F71C6A41EF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60711" y="-3431282"/>
            <a:ext cx="7262989" cy="1289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67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7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1169</Words>
  <Application>Microsoft Office PowerPoint</Application>
  <PresentationFormat>와이드스크린</PresentationFormat>
  <Paragraphs>202</Paragraphs>
  <Slides>17</Slides>
  <Notes>16</Notes>
  <HiddenSlides>0</HiddenSlides>
  <MMClips>2</MMClips>
  <ScaleCrop>false</ScaleCrop>
  <HeadingPairs>
    <vt:vector size="8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KoPub돋움체 Bold</vt:lpstr>
      <vt:lpstr>KoPub돋움체 Medium</vt:lpstr>
      <vt:lpstr>맑은 고딕</vt:lpstr>
      <vt:lpstr>Arial</vt:lpstr>
      <vt:lpstr>Office 테마</vt:lpstr>
      <vt:lpstr>Worksheet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마이크로 프로세서 설계 실습  Term Project 중간 발표</dc:title>
  <dc:creator>장 진아</dc:creator>
  <cp:lastModifiedBy>선우 박</cp:lastModifiedBy>
  <cp:revision>60</cp:revision>
  <dcterms:created xsi:type="dcterms:W3CDTF">2019-05-23T00:30:35Z</dcterms:created>
  <dcterms:modified xsi:type="dcterms:W3CDTF">2019-06-19T19:23:39Z</dcterms:modified>
</cp:coreProperties>
</file>

<file path=docProps/thumbnail.jpeg>
</file>